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4" r:id="rId6"/>
    <p:sldId id="278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4" r:id="rId16"/>
    <p:sldId id="272" r:id="rId17"/>
    <p:sldId id="271" r:id="rId18"/>
    <p:sldId id="273" r:id="rId19"/>
    <p:sldId id="275" r:id="rId20"/>
    <p:sldId id="276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29008092738421"/>
          <c:y val="6.1741953308467955E-2"/>
          <c:w val="0.40956893409157191"/>
          <c:h val="0.70211817272840893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D3-4C95-AB30-E32662604ED0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D3-4C95-AB30-E32662604ED0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D3-4C95-AB30-E32662604ED0}"/>
              </c:ext>
            </c:extLst>
          </c:dPt>
          <c:dLbls>
            <c:dLbl>
              <c:idx val="0"/>
              <c:layout>
                <c:manualLayout>
                  <c:x val="9.1978893263342215E-2"/>
                  <c:y val="-7.3596821564352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D3-4C95-AB30-E32662604ED0}"/>
                </c:ext>
              </c:extLst>
            </c:dLbl>
            <c:dLbl>
              <c:idx val="1"/>
              <c:layout>
                <c:manualLayout>
                  <c:x val="-5.3587416156313981E-2"/>
                  <c:y val="0.115147420073635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39814814814812E-2"/>
                      <c:h val="6.84021333717724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8D3-4C95-AB30-E32662604ED0}"/>
                </c:ext>
              </c:extLst>
            </c:dLbl>
            <c:dLbl>
              <c:idx val="2"/>
              <c:layout>
                <c:manualLayout>
                  <c:x val="-0.11689805701370665"/>
                  <c:y val="5.50738151438164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64814814814814E-2"/>
                      <c:h val="0.116137227697796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8D3-4C95-AB30-E32662604E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Instituții publice</c:v>
                </c:pt>
                <c:pt idx="1">
                  <c:v>Partener social</c:v>
                </c:pt>
                <c:pt idx="2">
                  <c:v>Autorități publice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0.70000000000000062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D3-4C95-AB30-E32662604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9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1498614756489"/>
          <c:y val="0.7956592925884286"/>
          <c:w val="0.7658854622338902"/>
          <c:h val="0.18053118360204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87101433174092"/>
          <c:y val="2.8193128385563454E-2"/>
          <c:w val="0.52438553835898571"/>
          <c:h val="0.77631827823124222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49-41D8-A3F5-9DD46F6D06AF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49-41D8-A3F5-9DD46F6D06AF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49-41D8-A3F5-9DD46F6D06AF}"/>
              </c:ext>
            </c:extLst>
          </c:dPt>
          <c:dLbls>
            <c:dLbl>
              <c:idx val="0"/>
              <c:layout>
                <c:manualLayout>
                  <c:x val="6.8830745115193936E-2"/>
                  <c:y val="0.14379452568428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49-41D8-A3F5-9DD46F6D06AF}"/>
                </c:ext>
              </c:extLst>
            </c:dLbl>
            <c:dLbl>
              <c:idx val="1"/>
              <c:layout>
                <c:manualLayout>
                  <c:x val="-7.2105934674832312E-2"/>
                  <c:y val="-0.115796775403074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49-41D8-A3F5-9DD46F6D06AF}"/>
                </c:ext>
              </c:extLst>
            </c:dLbl>
            <c:dLbl>
              <c:idx val="2"/>
              <c:layout>
                <c:manualLayout>
                  <c:x val="6.9444444444444434E-2"/>
                  <c:y val="5.37301587301586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185185185185182E-2"/>
                      <c:h val="9.3253968253968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C49-41D8-A3F5-9DD46F6D06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0.15000000000000022</c:v>
                </c:pt>
                <c:pt idx="1">
                  <c:v>0.81</c:v>
                </c:pt>
                <c:pt idx="2">
                  <c:v>4.0000000000000022E-2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49-41D8-A3F5-9DD46F6D06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5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86708786401699789"/>
          <c:w val="0.60153361038203568"/>
          <c:h val="0.10910261217347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27117964421112"/>
          <c:y val="3.6545744281964755E-2"/>
          <c:w val="0.44660597112860895"/>
          <c:h val="0.76561023622047242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8-4FA3-807B-B2B9E4C2599E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8-4FA3-807B-B2B9E4C2599E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B8-4FA3-807B-B2B9E4C2599E}"/>
              </c:ext>
            </c:extLst>
          </c:dPt>
          <c:dLbls>
            <c:dLbl>
              <c:idx val="0"/>
              <c:layout>
                <c:manualLayout>
                  <c:x val="6.8830745115193936E-2"/>
                  <c:y val="0.14379452568428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B8-4FA3-807B-B2B9E4C2599E}"/>
                </c:ext>
              </c:extLst>
            </c:dLbl>
            <c:dLbl>
              <c:idx val="1"/>
              <c:layout>
                <c:manualLayout>
                  <c:x val="-7.2105934674832312E-2"/>
                  <c:y val="-0.115796775403074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B8-4FA3-807B-B2B9E4C2599E}"/>
                </c:ext>
              </c:extLst>
            </c:dLbl>
            <c:dLbl>
              <c:idx val="2"/>
              <c:layout>
                <c:manualLayout>
                  <c:x val="5.7870370370370371E-2"/>
                  <c:y val="-6.92857142857143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185185185185182E-2"/>
                      <c:h val="9.3253968253968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AB8-4FA3-807B-B2B9E4C25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0.33000000000000057</c:v>
                </c:pt>
                <c:pt idx="1">
                  <c:v>0.630000000000001</c:v>
                </c:pt>
                <c:pt idx="2">
                  <c:v>4.0000000000000022E-2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B8-4FA3-807B-B2B9E4C25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1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86708786401699789"/>
          <c:w val="0.60153361038203568"/>
          <c:h val="0.10910261217347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586683766801977"/>
          <c:y val="2.8292181069958837E-2"/>
          <c:w val="0.4599467443463508"/>
          <c:h val="0.9434156378600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Foaie1!$A$2:$A$7</c:f>
              <c:strCache>
                <c:ptCount val="6"/>
                <c:pt idx="0">
                  <c:v>NȘ/NR</c:v>
                </c:pt>
                <c:pt idx="1">
                  <c:v>Deloc/Foarte mică măsură</c:v>
                </c:pt>
                <c:pt idx="2">
                  <c:v>Mică măsură</c:v>
                </c:pt>
                <c:pt idx="3">
                  <c:v>Nici mică, nici mare măsură</c:v>
                </c:pt>
                <c:pt idx="4">
                  <c:v>Mare măsură</c:v>
                </c:pt>
                <c:pt idx="5">
                  <c:v>Foarte mare măsură</c:v>
                </c:pt>
              </c:strCache>
            </c:strRef>
          </c:cat>
          <c:val>
            <c:numRef>
              <c:f>Foaie1!$B$2:$B$7</c:f>
              <c:numCache>
                <c:formatCode>0%</c:formatCode>
                <c:ptCount val="6"/>
                <c:pt idx="0">
                  <c:v>4.0000000000000022E-2</c:v>
                </c:pt>
                <c:pt idx="1">
                  <c:v>7.0000000000000021E-2</c:v>
                </c:pt>
                <c:pt idx="2">
                  <c:v>0.15000000000000022</c:v>
                </c:pt>
                <c:pt idx="3">
                  <c:v>0.23</c:v>
                </c:pt>
                <c:pt idx="4">
                  <c:v>0.34</c:v>
                </c:pt>
                <c:pt idx="5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C-4A21-8DA1-902935E33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1565696"/>
        <c:axId val="181567488"/>
      </c:barChart>
      <c:catAx>
        <c:axId val="181565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81567488"/>
        <c:crosses val="autoZero"/>
        <c:auto val="1"/>
        <c:lblAlgn val="ctr"/>
        <c:lblOffset val="100"/>
        <c:noMultiLvlLbl val="0"/>
      </c:catAx>
      <c:valAx>
        <c:axId val="1815674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156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33942111402782"/>
          <c:y val="4.174909316110767E-2"/>
          <c:w val="0.4399509696704591"/>
          <c:h val="0.71183078238815756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17-4CDD-896A-10A4D916AE58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17-4CDD-896A-10A4D916AE58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D17-4CDD-896A-10A4D916AE58}"/>
              </c:ext>
            </c:extLst>
          </c:dPt>
          <c:dLbls>
            <c:dLbl>
              <c:idx val="0"/>
              <c:layout>
                <c:manualLayout>
                  <c:x val="6.8830745115193936E-2"/>
                  <c:y val="0.14379452568428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17-4CDD-896A-10A4D916AE58}"/>
                </c:ext>
              </c:extLst>
            </c:dLbl>
            <c:dLbl>
              <c:idx val="1"/>
              <c:layout>
                <c:manualLayout>
                  <c:x val="-7.2105934674832312E-2"/>
                  <c:y val="-0.115796775403074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17-4CDD-896A-10A4D916AE58}"/>
                </c:ext>
              </c:extLst>
            </c:dLbl>
            <c:dLbl>
              <c:idx val="2"/>
              <c:layout>
                <c:manualLayout>
                  <c:x val="6.7129629629629664E-2"/>
                  <c:y val="-9.70634920634923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185185185185182E-2"/>
                      <c:h val="9.3253968253968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D17-4CDD-896A-10A4D916AE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Inovator, adaptat cerințelor actuale</c:v>
                </c:pt>
                <c:pt idx="1">
                  <c:v>Tradițional, învechit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0.47</c:v>
                </c:pt>
                <c:pt idx="1">
                  <c:v>0.45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17-4CDD-896A-10A4D916A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1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75472824323925913"/>
          <c:w val="0.60153361038203568"/>
          <c:h val="0.221462148692087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586683766801977"/>
          <c:y val="0"/>
          <c:w val="0.4599467443463508"/>
          <c:h val="0.998723704346518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Foaie1!$A$2:$A$6</c:f>
              <c:strCache>
                <c:ptCount val="5"/>
                <c:pt idx="0">
                  <c:v>Copiii din localitățile rurale</c:v>
                </c:pt>
                <c:pt idx="1">
                  <c:v>Copiii din mediile sărace</c:v>
                </c:pt>
                <c:pt idx="2">
                  <c:v>Copiii cu nevoi speciale</c:v>
                </c:pt>
                <c:pt idx="3">
                  <c:v>Copiii minorităților etnice</c:v>
                </c:pt>
                <c:pt idx="4">
                  <c:v>Copiii din localitățile urbane</c:v>
                </c:pt>
              </c:strCache>
            </c:strRef>
          </c:cat>
          <c:val>
            <c:numRef>
              <c:f>Foaie1!$B$2:$B$6</c:f>
              <c:numCache>
                <c:formatCode>General</c:formatCode>
                <c:ptCount val="5"/>
                <c:pt idx="0">
                  <c:v>5.01</c:v>
                </c:pt>
                <c:pt idx="1">
                  <c:v>5.78</c:v>
                </c:pt>
                <c:pt idx="2">
                  <c:v>5.99</c:v>
                </c:pt>
                <c:pt idx="3">
                  <c:v>6.46</c:v>
                </c:pt>
                <c:pt idx="4">
                  <c:v>7.79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4C-4707-B79D-536506C11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1644672"/>
        <c:axId val="181679232"/>
      </c:barChart>
      <c:catAx>
        <c:axId val="181644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81679232"/>
        <c:crosses val="autoZero"/>
        <c:auto val="1"/>
        <c:lblAlgn val="ctr"/>
        <c:lblOffset val="100"/>
        <c:noMultiLvlLbl val="0"/>
      </c:catAx>
      <c:valAx>
        <c:axId val="181679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64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43768750771457"/>
          <c:y val="2.3390258225276562E-2"/>
          <c:w val="0.53134889262700025"/>
          <c:h val="0.73812320173042001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BA-4953-8659-5CA5D8433522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BA-4953-8659-5CA5D8433522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BA-4953-8659-5CA5D8433522}"/>
              </c:ext>
            </c:extLst>
          </c:dPt>
          <c:dLbls>
            <c:dLbl>
              <c:idx val="0"/>
              <c:layout>
                <c:manualLayout>
                  <c:x val="6.8830745115193936E-2"/>
                  <c:y val="0.14379452568428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BA-4953-8659-5CA5D8433522}"/>
                </c:ext>
              </c:extLst>
            </c:dLbl>
            <c:dLbl>
              <c:idx val="1"/>
              <c:layout>
                <c:manualLayout>
                  <c:x val="-0.11907504296441149"/>
                  <c:y val="-0.135598737039058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BA-4953-8659-5CA5D8433522}"/>
                </c:ext>
              </c:extLst>
            </c:dLbl>
            <c:dLbl>
              <c:idx val="2"/>
              <c:layout>
                <c:manualLayout>
                  <c:x val="3.7887272017021112E-3"/>
                  <c:y val="-3.47548140640844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ysClr val="windowText" lastClr="000000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66959414089091E-2"/>
                      <c:h val="0.127907538785374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3BA-4953-8659-5CA5D84335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0.35000000000000031</c:v>
                </c:pt>
                <c:pt idx="1">
                  <c:v>0.62000000000000088</c:v>
                </c:pt>
                <c:pt idx="2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BA-4953-8659-5CA5D8433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4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7956592925884286"/>
          <c:w val="0.60153361038203568"/>
          <c:h val="0.18053118360204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586683766801977"/>
          <c:y val="7.2837402677606482E-3"/>
          <c:w val="0.4599467443463508"/>
          <c:h val="0.992229923465449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8595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6A-47A4-AC97-90655BDDD9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5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Foaie1!$A$2:$A$10</c:f>
              <c:strCache>
                <c:ptCount val="9"/>
                <c:pt idx="0">
                  <c:v>NȘ/NR</c:v>
                </c:pt>
                <c:pt idx="1">
                  <c:v>Radio</c:v>
                </c:pt>
                <c:pt idx="2">
                  <c:v>Website-uri de știri</c:v>
                </c:pt>
                <c:pt idx="3">
                  <c:v>Presa scrisă</c:v>
                </c:pt>
                <c:pt idx="4">
                  <c:v>Blog-uri</c:v>
                </c:pt>
                <c:pt idx="5">
                  <c:v>Promovare prin intermediul unor personalități publice</c:v>
                </c:pt>
                <c:pt idx="6">
                  <c:v>Website-uri de specialitate (instituții publice, site-uri medicale etc.)</c:v>
                </c:pt>
                <c:pt idx="7">
                  <c:v>Caravane de promovare la nivel local</c:v>
                </c:pt>
                <c:pt idx="8">
                  <c:v>TV</c:v>
                </c:pt>
              </c:strCache>
            </c:strRef>
          </c:cat>
          <c:val>
            <c:numRef>
              <c:f>Foaie1!$B$2:$B$10</c:f>
              <c:numCache>
                <c:formatCode>0%</c:formatCode>
                <c:ptCount val="9"/>
                <c:pt idx="0">
                  <c:v>1.0000000000000005E-2</c:v>
                </c:pt>
                <c:pt idx="1">
                  <c:v>0.13</c:v>
                </c:pt>
                <c:pt idx="2">
                  <c:v>0.15000000000000022</c:v>
                </c:pt>
                <c:pt idx="3">
                  <c:v>0.17</c:v>
                </c:pt>
                <c:pt idx="4">
                  <c:v>0.17</c:v>
                </c:pt>
                <c:pt idx="5">
                  <c:v>0.17</c:v>
                </c:pt>
                <c:pt idx="6">
                  <c:v>0.2</c:v>
                </c:pt>
                <c:pt idx="7">
                  <c:v>0.36000000000000032</c:v>
                </c:pt>
                <c:pt idx="8">
                  <c:v>0.49000000000000032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6A-47A4-AC97-90655BDDD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1838592"/>
        <c:axId val="181840128"/>
      </c:barChart>
      <c:catAx>
        <c:axId val="181838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81840128"/>
        <c:crosses val="autoZero"/>
        <c:auto val="1"/>
        <c:lblAlgn val="ctr"/>
        <c:lblOffset val="100"/>
        <c:noMultiLvlLbl val="0"/>
      </c:catAx>
      <c:valAx>
        <c:axId val="1818401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183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32233151405506"/>
          <c:y val="0"/>
          <c:w val="0.43742718910436623"/>
          <c:h val="0.946012240460789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Foaie1!$A$2:$A$9</c:f>
              <c:strCache>
                <c:ptCount val="8"/>
                <c:pt idx="0">
                  <c:v>Regiunea Sud-Vest-Oltenia (Dolj, Gorj, Mehedinți, Olt, Vâlcea)</c:v>
                </c:pt>
                <c:pt idx="1">
                  <c:v>Regiunea Nord-Est (Bacău, Botoșani, Iași, Neamț, Suceava, Vaslui)</c:v>
                </c:pt>
                <c:pt idx="2">
                  <c:v>Regiunea Nord-Vest (Bihor, Bistrița-Năsăud, Cluj, Maramureș, Sălaj, Satu-Mare)</c:v>
                </c:pt>
                <c:pt idx="3">
                  <c:v>Regiunea Sud-Est (Brăila, Buzău, Constanța, Galați, Tulcea, Vrancea)</c:v>
                </c:pt>
                <c:pt idx="4">
                  <c:v>Regiunea Sud-Muntenia (Argeș, Calarași, Dambovița, Giurgiu, Ialomița, Prahova, Teleorman)</c:v>
                </c:pt>
                <c:pt idx="5">
                  <c:v>Regiunea Vest (Arad, Caraș-Severin, Hunedoara, Timiș)</c:v>
                </c:pt>
                <c:pt idx="6">
                  <c:v>Regiunea București - Ilfov</c:v>
                </c:pt>
                <c:pt idx="7">
                  <c:v>Regiunea Centru (Alba, Brașov, Covasna, Harghita, Mureș, Sibiu)</c:v>
                </c:pt>
              </c:strCache>
            </c:strRef>
          </c:cat>
          <c:val>
            <c:numRef>
              <c:f>Foaie1!$B$2:$B$9</c:f>
              <c:numCache>
                <c:formatCode>General</c:formatCode>
                <c:ptCount val="8"/>
                <c:pt idx="0">
                  <c:v>20</c:v>
                </c:pt>
                <c:pt idx="1">
                  <c:v>22</c:v>
                </c:pt>
                <c:pt idx="2">
                  <c:v>22</c:v>
                </c:pt>
                <c:pt idx="3">
                  <c:v>22</c:v>
                </c:pt>
                <c:pt idx="4">
                  <c:v>22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3E-4E9A-990F-087D04FFFE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1919744"/>
        <c:axId val="181921280"/>
      </c:barChart>
      <c:catAx>
        <c:axId val="181919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9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81921280"/>
        <c:crosses val="autoZero"/>
        <c:auto val="1"/>
        <c:lblAlgn val="ctr"/>
        <c:lblOffset val="100"/>
        <c:noMultiLvlLbl val="0"/>
      </c:catAx>
      <c:valAx>
        <c:axId val="181921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91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53043890347042"/>
          <c:y val="0.10003780777402813"/>
          <c:w val="0.40956893409157191"/>
          <c:h val="0.70211817272840893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30-440A-89F5-C94B5602CA12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30-440A-89F5-C94B5602CA12}"/>
              </c:ext>
            </c:extLst>
          </c:dPt>
          <c:dLbls>
            <c:dLbl>
              <c:idx val="0"/>
              <c:layout>
                <c:manualLayout>
                  <c:x val="-2.8391477107028246E-2"/>
                  <c:y val="-0.2137482814648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30-440A-89F5-C94B5602CA12}"/>
                </c:ext>
              </c:extLst>
            </c:dLbl>
            <c:dLbl>
              <c:idx val="1"/>
              <c:layout>
                <c:manualLayout>
                  <c:x val="-2.5809638378536042E-2"/>
                  <c:y val="9.3301462317210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30-440A-89F5-C94B5602C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Foaie1!$A$2:$A$3</c:f>
              <c:strCache>
                <c:ptCount val="2"/>
                <c:pt idx="0">
                  <c:v>Feminin</c:v>
                </c:pt>
                <c:pt idx="1">
                  <c:v>Masculin</c:v>
                </c:pt>
              </c:strCache>
            </c:strRef>
          </c:cat>
          <c:val>
            <c:numRef>
              <c:f>Foaie1!$B$2:$B$3</c:f>
              <c:numCache>
                <c:formatCode>0%</c:formatCode>
                <c:ptCount val="2"/>
                <c:pt idx="0">
                  <c:v>0.94000000000000061</c:v>
                </c:pt>
                <c:pt idx="1">
                  <c:v>6.0000000000000032E-2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30-440A-89F5-C94B5602C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964986147564893"/>
          <c:y val="0.79169103862017509"/>
          <c:w val="0.60153361038203568"/>
          <c:h val="0.18053118360204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44799868766405"/>
          <c:y val="2.2628421447319087E-2"/>
          <c:w val="0.4820691307501036"/>
          <c:h val="0.82100288934471422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68-461A-BBD0-1DE7CEC43041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68-461A-BBD0-1DE7CEC43041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68-461A-BBD0-1DE7CEC43041}"/>
              </c:ext>
            </c:extLst>
          </c:dPt>
          <c:dLbls>
            <c:dLbl>
              <c:idx val="0"/>
              <c:layout>
                <c:manualLayout>
                  <c:x val="0.13133074511519391"/>
                  <c:y val="5.656449193850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68-461A-BBD0-1DE7CEC43041}"/>
                </c:ext>
              </c:extLst>
            </c:dLbl>
            <c:dLbl>
              <c:idx val="1"/>
              <c:layout>
                <c:manualLayout>
                  <c:x val="-0.14849464129483841"/>
                  <c:y val="-6.817772778402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68-461A-BBD0-1DE7CEC430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Bună</c:v>
                </c:pt>
                <c:pt idx="1">
                  <c:v>Greșită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0.43000000000000038</c:v>
                </c:pt>
                <c:pt idx="1">
                  <c:v>0.52</c:v>
                </c:pt>
                <c:pt idx="2">
                  <c:v>5.0000000000000044E-2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68-461A-BBD0-1DE7CEC43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5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86708786401699789"/>
          <c:w val="0.60153361038203568"/>
          <c:h val="0.10910261217347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EF-46D9-A973-EC91AE198B07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EF-46D9-A973-EC91AE198B07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EF-46D9-A973-EC91AE198B07}"/>
              </c:ext>
            </c:extLst>
          </c:dPt>
          <c:dLbls>
            <c:dLbl>
              <c:idx val="0"/>
              <c:layout>
                <c:manualLayout>
                  <c:x val="0.10355296733741615"/>
                  <c:y val="-9.0260904886889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EF-46D9-A973-EC91AE198B07}"/>
                </c:ext>
              </c:extLst>
            </c:dLbl>
            <c:dLbl>
              <c:idx val="1"/>
              <c:layout>
                <c:manualLayout>
                  <c:x val="-0.11377260134149923"/>
                  <c:y val="7.0711161104861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EF-46D9-A973-EC91AE198B07}"/>
                </c:ext>
              </c:extLst>
            </c:dLbl>
            <c:dLbl>
              <c:idx val="2"/>
              <c:layout>
                <c:manualLayout>
                  <c:x val="-6.7129629629629664E-2"/>
                  <c:y val="-6.13492063492064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185185185185182E-2"/>
                      <c:h val="9.3253968253968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EEF-46D9-A973-EC91AE198B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0.65</c:v>
                </c:pt>
                <c:pt idx="1">
                  <c:v>0.31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EEF-46D9-A973-EC91AE198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6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86708786401699789"/>
          <c:w val="0.60153361038203568"/>
          <c:h val="0.10910261217347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727542844326016"/>
          <c:y val="0"/>
          <c:w val="0.6380949867845423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47-423E-861F-5AD5CF859F4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Foaie1!$A$2:$A$7</c:f>
              <c:strCache>
                <c:ptCount val="6"/>
                <c:pt idx="0">
                  <c:v>NȘ/NR</c:v>
                </c:pt>
                <c:pt idx="1">
                  <c:v>Deloc/Foarte mică măsură</c:v>
                </c:pt>
                <c:pt idx="2">
                  <c:v>Mică măsură</c:v>
                </c:pt>
                <c:pt idx="3">
                  <c:v>Nici mică, nici mare măsură</c:v>
                </c:pt>
                <c:pt idx="4">
                  <c:v>Mare măsură</c:v>
                </c:pt>
                <c:pt idx="5">
                  <c:v>Foarte mare măsură</c:v>
                </c:pt>
              </c:strCache>
            </c:strRef>
          </c:cat>
          <c:val>
            <c:numRef>
              <c:f>Foaie1!$B$2:$B$7</c:f>
              <c:numCache>
                <c:formatCode>0%</c:formatCode>
                <c:ptCount val="6"/>
                <c:pt idx="0">
                  <c:v>0.2</c:v>
                </c:pt>
                <c:pt idx="1">
                  <c:v>0.06</c:v>
                </c:pt>
                <c:pt idx="2">
                  <c:v>0.18</c:v>
                </c:pt>
                <c:pt idx="3">
                  <c:v>0.23</c:v>
                </c:pt>
                <c:pt idx="4">
                  <c:v>0.23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47-423E-861F-5AD5CF859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6537984"/>
        <c:axId val="176539520"/>
      </c:barChart>
      <c:catAx>
        <c:axId val="17653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6539520"/>
        <c:crosses val="autoZero"/>
        <c:auto val="1"/>
        <c:lblAlgn val="ctr"/>
        <c:lblOffset val="100"/>
        <c:noMultiLvlLbl val="0"/>
      </c:catAx>
      <c:valAx>
        <c:axId val="1765395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653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85757509477981"/>
          <c:y val="0"/>
          <c:w val="0.64867946194225723"/>
          <c:h val="0.96027131534934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011-4257-84EF-298D5BF1D3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Foaie1!$A$2:$A$7</c:f>
              <c:strCache>
                <c:ptCount val="6"/>
                <c:pt idx="0">
                  <c:v>NȘ/NR</c:v>
                </c:pt>
                <c:pt idx="1">
                  <c:v>Deloc/Foarte mică măsură</c:v>
                </c:pt>
                <c:pt idx="2">
                  <c:v>Mică măsură</c:v>
                </c:pt>
                <c:pt idx="3">
                  <c:v>Nici mică, nici mare măsură</c:v>
                </c:pt>
                <c:pt idx="4">
                  <c:v>Mare măsură</c:v>
                </c:pt>
                <c:pt idx="5">
                  <c:v>Foarte mare măsură</c:v>
                </c:pt>
              </c:strCache>
            </c:strRef>
          </c:cat>
          <c:val>
            <c:numRef>
              <c:f>Foaie1!$B$2:$B$7</c:f>
              <c:numCache>
                <c:formatCode>0%</c:formatCode>
                <c:ptCount val="6"/>
                <c:pt idx="0">
                  <c:v>0.13</c:v>
                </c:pt>
                <c:pt idx="1">
                  <c:v>0.05</c:v>
                </c:pt>
                <c:pt idx="2">
                  <c:v>0.17</c:v>
                </c:pt>
                <c:pt idx="3">
                  <c:v>0.24000000000000021</c:v>
                </c:pt>
                <c:pt idx="4">
                  <c:v>0.29000000000000031</c:v>
                </c:pt>
                <c:pt idx="5">
                  <c:v>0.12000000000000002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11-4257-84EF-298D5BF1D3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6573440"/>
        <c:axId val="176722688"/>
      </c:barChart>
      <c:catAx>
        <c:axId val="176573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6722688"/>
        <c:crosses val="autoZero"/>
        <c:auto val="1"/>
        <c:lblAlgn val="ctr"/>
        <c:lblOffset val="100"/>
        <c:noMultiLvlLbl val="0"/>
      </c:catAx>
      <c:valAx>
        <c:axId val="1767226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657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374562554680795"/>
          <c:y val="1.0077377622879108E-2"/>
          <c:w val="0.42206795646756284"/>
          <c:h val="0.989922622377120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Foaie1!$A$2:$A$5</c:f>
              <c:strCache>
                <c:ptCount val="4"/>
                <c:pt idx="0">
                  <c:v>Formarea continuă a resurselor umane din cadrul creșelor</c:v>
                </c:pt>
                <c:pt idx="1">
                  <c:v>Modificarea curriculumului pentru a se adapta noilor direcții de acțiune și nevoi în domeniul educației timpurii</c:v>
                </c:pt>
                <c:pt idx="2">
                  <c:v>Creșterea numărului de creșe (îmbunătățirea infrastructurii de creșe)</c:v>
                </c:pt>
                <c:pt idx="3">
                  <c:v>Educarea părinților privind educația timpurie</c:v>
                </c:pt>
              </c:strCache>
            </c:strRef>
          </c:cat>
          <c:val>
            <c:numRef>
              <c:f>Foaie1!$B$2:$B$5</c:f>
              <c:numCache>
                <c:formatCode>0%</c:formatCode>
                <c:ptCount val="4"/>
                <c:pt idx="0">
                  <c:v>0.24</c:v>
                </c:pt>
                <c:pt idx="1">
                  <c:v>0.24</c:v>
                </c:pt>
                <c:pt idx="2">
                  <c:v>0.44</c:v>
                </c:pt>
                <c:pt idx="3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BA-4D8D-94E3-BCD1ABA28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6637056"/>
        <c:axId val="176638592"/>
      </c:barChart>
      <c:catAx>
        <c:axId val="176637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6638592"/>
        <c:crosses val="autoZero"/>
        <c:auto val="1"/>
        <c:lblAlgn val="ctr"/>
        <c:lblOffset val="100"/>
        <c:noMultiLvlLbl val="0"/>
      </c:catAx>
      <c:valAx>
        <c:axId val="17663859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663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768323127495647"/>
          <c:y val="0"/>
          <c:w val="0.3894925073684623"/>
          <c:h val="0.98454858735273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Foaie1!$A$2:$A$8</c:f>
              <c:strCache>
                <c:ptCount val="7"/>
                <c:pt idx="0">
                  <c:v>Lipsa unor strategii și recomandări bine fundamentate</c:v>
                </c:pt>
                <c:pt idx="1">
                  <c:v>Rezistența la schimbare a personalului din sistem</c:v>
                </c:pt>
                <c:pt idx="2">
                  <c:v>Implicare insuficientă a comunității și a societății civile pentru a facilita accesul copiilor defavorizați la educația timpurie</c:v>
                </c:pt>
                <c:pt idx="3">
                  <c:v>Lipsa prioritizării educației timpurii (segmentului 0-3 ani)</c:v>
                </c:pt>
                <c:pt idx="4">
                  <c:v>Cadrul legislativ incomplet / incoerent</c:v>
                </c:pt>
                <c:pt idx="5">
                  <c:v>Reticența și lipsa de informare a părinților cu privire la educația timpurie</c:v>
                </c:pt>
                <c:pt idx="6">
                  <c:v>Finanțare insuficientă</c:v>
                </c:pt>
              </c:strCache>
            </c:strRef>
          </c:cat>
          <c:val>
            <c:numRef>
              <c:f>Foaie1!$B$2:$B$8</c:f>
              <c:numCache>
                <c:formatCode>0%</c:formatCode>
                <c:ptCount val="7"/>
                <c:pt idx="0">
                  <c:v>0.2</c:v>
                </c:pt>
                <c:pt idx="1">
                  <c:v>0.21000000000000021</c:v>
                </c:pt>
                <c:pt idx="2">
                  <c:v>0.24000000000000021</c:v>
                </c:pt>
                <c:pt idx="3">
                  <c:v>0.27</c:v>
                </c:pt>
                <c:pt idx="4">
                  <c:v>0.29000000000000031</c:v>
                </c:pt>
                <c:pt idx="5">
                  <c:v>0.34</c:v>
                </c:pt>
                <c:pt idx="6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E7-4D07-B8D9-A2CC13578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6753664"/>
        <c:axId val="176886528"/>
      </c:barChart>
      <c:catAx>
        <c:axId val="176753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6886528"/>
        <c:crosses val="autoZero"/>
        <c:auto val="1"/>
        <c:lblAlgn val="ctr"/>
        <c:lblOffset val="100"/>
        <c:noMultiLvlLbl val="0"/>
      </c:catAx>
      <c:valAx>
        <c:axId val="1768865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675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EA64F-8263-4D72-A691-77B6322715D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414B6-B58E-45A4-91BE-42A96A1C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414B6-B58E-45A4-91BE-42A96A1CC8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7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8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2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9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4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9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9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8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9" descr="Cap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9885"/>
            <a:ext cx="8452541" cy="145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179512" y="1296296"/>
            <a:ext cx="886146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7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itchFamily="34" charset="0"/>
              </a:rPr>
              <a:t>„</a:t>
            </a:r>
            <a:r>
              <a:rPr kumimoji="0" lang="en-US" altLang="en-US" sz="7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Competența</a:t>
            </a:r>
            <a:r>
              <a:rPr kumimoji="0" lang="en-US" altLang="en-US" sz="7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face </a:t>
            </a:r>
            <a:r>
              <a:rPr kumimoji="0" lang="en-US" altLang="en-US" sz="7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diferența</a:t>
            </a:r>
            <a:r>
              <a:rPr kumimoji="0" lang="en-US" altLang="en-US" sz="7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!” </a:t>
            </a: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+mn-ea"/>
              </a:rPr>
              <a:t> 	                                            	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Proiect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cofinanțat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din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Fondul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Social European,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prin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Programul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Operațional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Capacitate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Administrativă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2014-2020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	                                                                                                                                                          </a:t>
            </a:r>
            <a:r>
              <a:rPr kumimoji="0" lang="en-US" altLang="en-US" sz="7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Axa</a:t>
            </a: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</a:t>
            </a:r>
            <a:r>
              <a:rPr kumimoji="0" lang="en-US" altLang="en-US" sz="7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Prioritar</a:t>
            </a:r>
            <a:r>
              <a:rPr kumimoji="0" lang="ro-RO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ă: </a:t>
            </a:r>
            <a:r>
              <a:rPr kumimoji="0" lang="ro-RO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Administrație publică și sistem judiciar eficiente</a:t>
            </a:r>
            <a:endParaRPr lang="en-US" altLang="en-US" sz="700" dirty="0"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  <a:defRPr/>
            </a:pPr>
            <a:r>
              <a:rPr kumimoji="0" lang="en-US" altLang="en-US" sz="7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Titlul</a:t>
            </a: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</a:t>
            </a:r>
            <a:r>
              <a:rPr kumimoji="0" lang="en-US" altLang="en-US" sz="7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proiectului</a:t>
            </a: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: </a:t>
            </a:r>
            <a:r>
              <a:rPr kumimoji="0" lang="ro-RO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Dialog Social Eficient pentru Politici Publice Alternative în Educația Timpurie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+mn-ea"/>
              </a:rPr>
              <a:t>           </a:t>
            </a: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	</a:t>
            </a:r>
            <a:r>
              <a:rPr kumimoji="0" lang="ro-RO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Operațiunea 1.1: </a:t>
            </a:r>
            <a:r>
              <a:rPr kumimoji="0" lang="ro-RO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Dezvoltarea și introducerea de sisteme și standarde comune în administrația publică ce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  <a:defRPr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                                                                                                                                                          </a:t>
            </a:r>
            <a:r>
              <a:rPr kumimoji="0" lang="ro-RO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optimizează procesele decizionale orientate către cetățeni și mediul de afaceri în concordanță cu SCAP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8" name="Picture 195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48299"/>
            <a:ext cx="8620170" cy="54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-103028" y="66693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www.poca.ro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ine 2" descr="C:\Users\CEDO2\Documents\Documente Adina\ADMINISTRATIVE ACEDO\LOGO CEDO\Logo RO\Logo_RO.jp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067" y="5691321"/>
            <a:ext cx="861060" cy="579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238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6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9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AABD1-3423-4D77-9DE8-F23E43D3B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72838C45-584A-46EF-960C-B3FD5620C989}"/>
              </a:ext>
            </a:extLst>
          </p:cNvPr>
          <p:cNvSpPr/>
          <p:nvPr/>
        </p:nvSpPr>
        <p:spPr>
          <a:xfrm>
            <a:off x="935596" y="2708920"/>
            <a:ext cx="72728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Studiul </a:t>
            </a:r>
            <a:r>
              <a:rPr lang="ro-RO" b="1" dirty="0">
                <a:solidFill>
                  <a:srgbClr val="000000"/>
                </a:solidFill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de impact la nivel național și european privind educația timpurie a copiilor</a:t>
            </a:r>
            <a:endParaRPr lang="en-US" b="1" dirty="0">
              <a:solidFill>
                <a:srgbClr val="000000"/>
              </a:solidFill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tabLst>
                <a:tab pos="2247900" algn="l"/>
              </a:tabLst>
            </a:pPr>
            <a:endParaRPr lang="ro-RO" sz="1400" b="1" dirty="0">
              <a:solidFill>
                <a:srgbClr val="000000"/>
              </a:solidFill>
              <a:effectLst/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1400" b="1" dirty="0">
                <a:solidFill>
                  <a:srgbClr val="000000"/>
                </a:solidFill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- Rezultate preliminare - </a:t>
            </a:r>
            <a:endParaRPr lang="en-US" sz="1400" b="1" dirty="0">
              <a:effectLst/>
              <a:latin typeface="Arial" panose="020B06040202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5D40CCAA-B4C7-4423-BE07-7489ED3A0D27}"/>
              </a:ext>
            </a:extLst>
          </p:cNvPr>
          <p:cNvSpPr/>
          <p:nvPr/>
        </p:nvSpPr>
        <p:spPr>
          <a:xfrm>
            <a:off x="2915816" y="3940026"/>
            <a:ext cx="331236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1100" dirty="0"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Studiu realizat de Cult Market </a:t>
            </a:r>
            <a:r>
              <a:rPr lang="ro-RO" sz="1100" dirty="0" err="1"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Research</a:t>
            </a:r>
            <a:r>
              <a:rPr lang="ro-RO" sz="1100" dirty="0"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. </a:t>
            </a:r>
            <a:endParaRPr lang="en-US" sz="1100" dirty="0">
              <a:effectLst/>
              <a:latin typeface="Arial" panose="020B06040202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647D66D4-1D7A-4BC4-A950-D7E9D2D886B8}"/>
              </a:ext>
            </a:extLst>
          </p:cNvPr>
          <p:cNvSpPr/>
          <p:nvPr/>
        </p:nvSpPr>
        <p:spPr>
          <a:xfrm>
            <a:off x="2915816" y="5085184"/>
            <a:ext cx="331236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11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28 februarie 2019 </a:t>
            </a:r>
          </a:p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1100" dirty="0"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București</a:t>
            </a:r>
            <a:endParaRPr lang="en-US" sz="1100" dirty="0">
              <a:effectLst/>
              <a:latin typeface="Arial" panose="020B06040202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6344126A-1195-47F4-B29D-875136E24D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517232"/>
            <a:ext cx="666492" cy="74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0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17232"/>
            <a:ext cx="36004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</a:t>
            </a:r>
            <a:r>
              <a:rPr lang="en-US" sz="1100" b="1" i="1" dirty="0">
                <a:latin typeface="Trebuchet MS" panose="020B0603020202020204" pitchFamily="34" charset="0"/>
              </a:rPr>
              <a:t>3</a:t>
            </a:r>
            <a:r>
              <a:rPr lang="ro-RO" sz="1100" b="1" i="1" dirty="0">
                <a:latin typeface="Trebuchet MS" panose="020B0603020202020204" pitchFamily="34" charset="0"/>
              </a:rPr>
              <a:t>. </a:t>
            </a:r>
            <a:r>
              <a:rPr lang="ro-RO" sz="1100" i="1" dirty="0">
                <a:latin typeface="Trebuchet MS" panose="020B0603020202020204" pitchFamily="34" charset="0"/>
              </a:rPr>
              <a:t>În ce măsură considerați că aceste măsuri sunt eficiente și bine implementate? (Vă rugăm să oferiți o notă de la 1 la 5 unde 1 înseamnă „Foarte mică măsură/Deloc”, iar 5 înseamnă „Foarte mare măsură”)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2771800" y="1853144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Percepția asupra eficienței și implementării măsurilor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1DDAB190-EF95-4304-8959-AFDBB6345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1210746"/>
              </p:ext>
            </p:extLst>
          </p:nvPr>
        </p:nvGraphicFramePr>
        <p:xfrm>
          <a:off x="2771800" y="2160921"/>
          <a:ext cx="4850759" cy="337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063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415027"/>
            <a:ext cx="3600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Q4. </a:t>
            </a:r>
            <a:r>
              <a:rPr lang="ro-RO" sz="1100" i="1" dirty="0">
                <a:latin typeface="Trebuchet MS" panose="020B0603020202020204" pitchFamily="34" charset="0"/>
              </a:rPr>
              <a:t>De asemenea, în ce măsură considerați că măsurile/ politicile publice actuale din domeniul educației timpurii adresate segmentului 0-3 ani au un impact pozitiv? (Vă rugăm să oferiți o notă de la 1 la 5 unde 1 înseamnă „Foarte mică măsură/Deloc”, iar 5 înseamnă „Foarte mare măsură”)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Impactul pozitiv al măsurilor actuale asupra educației timpurii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E405956C-FAF7-4304-AFA3-BD2F925ED2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4876092"/>
              </p:ext>
            </p:extLst>
          </p:nvPr>
        </p:nvGraphicFramePr>
        <p:xfrm>
          <a:off x="343883" y="2060848"/>
          <a:ext cx="5486400" cy="3516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reptunghi 7">
            <a:extLst>
              <a:ext uri="{FF2B5EF4-FFF2-40B4-BE49-F238E27FC236}">
                <a16:creationId xmlns:a16="http://schemas.microsoft.com/office/drawing/2014/main" id="{EAE0C2C2-C480-4982-8817-CD9B5378C3D2}"/>
              </a:ext>
            </a:extLst>
          </p:cNvPr>
          <p:cNvSpPr/>
          <p:nvPr/>
        </p:nvSpPr>
        <p:spPr>
          <a:xfrm>
            <a:off x="5292080" y="3140968"/>
            <a:ext cx="35283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200" i="1" dirty="0">
                <a:latin typeface="Calibri" panose="020F0502020204030204" pitchFamily="34" charset="0"/>
                <a:cs typeface="Calibri" panose="020F0502020204030204" pitchFamily="34" charset="0"/>
              </a:rPr>
              <a:t>„Anul acesta a apărut specific o legislație pentru copiii cu autism, o legislație care nu exista. Anul acesta au început să facă în mod specific pentru autism, adică se lucrează. Pe partea asta s-au făcut într-adevăr progrese. Problema este că bun, avem legislația, dar cum o implementăm? Pentru că există probleme de a implementa această legislație, cadrele didactice din grădiniță de multe ori sunt refractare, nu înțeleg despre ce este vorba. Și nu există o modalitate bine pusă la punct de transmitere a acestor informații.” (București)</a:t>
            </a:r>
          </a:p>
        </p:txBody>
      </p:sp>
    </p:spTree>
    <p:extLst>
      <p:ext uri="{BB962C8B-B14F-4D97-AF65-F5344CB8AC3E}">
        <p14:creationId xmlns:p14="http://schemas.microsoft.com/office/powerpoint/2010/main" val="248498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415027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Q5. </a:t>
            </a:r>
            <a:r>
              <a:rPr lang="ro-RO" sz="1100" i="1" dirty="0">
                <a:latin typeface="Trebuchet MS" panose="020B0603020202020204" pitchFamily="34" charset="0"/>
              </a:rPr>
              <a:t>Care considerați că ar trebui să fie prioritățile politicilor publice de educație timpurie adresate segmentului 0-3 în perioada următoare? (Maxim 3 variante de răspuns)</a:t>
            </a:r>
            <a:r>
              <a:rPr lang="en-US" sz="1100" i="1" dirty="0">
                <a:latin typeface="Trebuchet MS" panose="020B0603020202020204" pitchFamily="34" charset="0"/>
              </a:rPr>
              <a:t> – TOP </a:t>
            </a:r>
            <a:r>
              <a:rPr lang="ro-RO" sz="1100" i="1" dirty="0">
                <a:latin typeface="Trebuchet MS" panose="020B0603020202020204" pitchFamily="34" charset="0"/>
              </a:rPr>
              <a:t>4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Prioritățile politicilor publice de educație timpurie în perioada viitoare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1A1C5B50-2F90-4256-9987-E45FA742CD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363323"/>
              </p:ext>
            </p:extLst>
          </p:nvPr>
        </p:nvGraphicFramePr>
        <p:xfrm>
          <a:off x="507711" y="2246889"/>
          <a:ext cx="4968553" cy="3066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Dreptunghi 9">
            <a:extLst>
              <a:ext uri="{FF2B5EF4-FFF2-40B4-BE49-F238E27FC236}">
                <a16:creationId xmlns:a16="http://schemas.microsoft.com/office/drawing/2014/main" id="{F8F33465-59D4-4C88-93E9-B72823BBDBE2}"/>
              </a:ext>
            </a:extLst>
          </p:cNvPr>
          <p:cNvSpPr/>
          <p:nvPr/>
        </p:nvSpPr>
        <p:spPr>
          <a:xfrm>
            <a:off x="5292080" y="3501008"/>
            <a:ext cx="3528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o-RO" sz="1400" i="1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În ultimii ani au apărut mai mulți copii cu CES, în special cu autism, dar și celelalte tulburări. Într-adevăr, a crescut foarte mult numărul cazurilor.” (București)</a:t>
            </a:r>
            <a:endParaRPr lang="ro-RO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312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517232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Q6. </a:t>
            </a:r>
            <a:r>
              <a:rPr lang="ro-RO" sz="1100" i="1" dirty="0">
                <a:latin typeface="Trebuchet MS" panose="020B0603020202020204" pitchFamily="34" charset="0"/>
              </a:rPr>
              <a:t>Care considerați că sunt principalele impedimente în creșterea calității educației timpurii în România pentru segmentul 0-3 ani? (Maxim 3 variante de răspuns)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Impedimente în creșterea calității educației timpurii în România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B5163AB2-7BA6-4DA7-92D7-EB9F04E114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816432"/>
              </p:ext>
            </p:extLst>
          </p:nvPr>
        </p:nvGraphicFramePr>
        <p:xfrm>
          <a:off x="179512" y="2144897"/>
          <a:ext cx="6120680" cy="3372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reptunghi 7">
            <a:extLst>
              <a:ext uri="{FF2B5EF4-FFF2-40B4-BE49-F238E27FC236}">
                <a16:creationId xmlns:a16="http://schemas.microsoft.com/office/drawing/2014/main" id="{A24AA374-6E98-4603-9C19-7C7AB0B4D0A6}"/>
              </a:ext>
            </a:extLst>
          </p:cNvPr>
          <p:cNvSpPr/>
          <p:nvPr/>
        </p:nvSpPr>
        <p:spPr>
          <a:xfrm>
            <a:off x="5292080" y="3573016"/>
            <a:ext cx="35283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„Tot timpul ni se cer o grămadă de hârtii. Ce educație să faci când completezi hârtii?!” (București)</a:t>
            </a:r>
          </a:p>
        </p:txBody>
      </p:sp>
    </p:spTree>
    <p:extLst>
      <p:ext uri="{BB962C8B-B14F-4D97-AF65-F5344CB8AC3E}">
        <p14:creationId xmlns:p14="http://schemas.microsoft.com/office/powerpoint/2010/main" val="1656625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415027"/>
            <a:ext cx="36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Q7. </a:t>
            </a:r>
            <a:r>
              <a:rPr lang="ro-RO" sz="1100" i="1" dirty="0">
                <a:latin typeface="Trebuchet MS" panose="020B0603020202020204" pitchFamily="34" charset="0"/>
              </a:rPr>
              <a:t>Considerați că numărul creșelor din localitatea dvs. este suficient raportat la cererile de înscriere a copiilor?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Adaptarea numărului de creșe la cerere</a:t>
            </a:r>
            <a:endParaRPr lang="en-US" sz="1000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6E866CDA-DE3A-4D61-8333-F4964E4C35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7894030"/>
              </p:ext>
            </p:extLst>
          </p:nvPr>
        </p:nvGraphicFramePr>
        <p:xfrm>
          <a:off x="-108520" y="2199169"/>
          <a:ext cx="4680520" cy="3161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Dreptunghi 10">
            <a:extLst>
              <a:ext uri="{FF2B5EF4-FFF2-40B4-BE49-F238E27FC236}">
                <a16:creationId xmlns:a16="http://schemas.microsoft.com/office/drawing/2014/main" id="{30D438C6-2EC1-43B8-AB9A-ED46504C9C0A}"/>
              </a:ext>
            </a:extLst>
          </p:cNvPr>
          <p:cNvSpPr/>
          <p:nvPr/>
        </p:nvSpPr>
        <p:spPr>
          <a:xfrm>
            <a:off x="4427984" y="3268141"/>
            <a:ext cx="43924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„Numărul limitat de locuri în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creşe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grădiniţe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ceea ce duce la un număr mare al copiilor în grupe, ceea ce duce la un act educativ mai de proastă calitate.” (N-E)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49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415027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</a:t>
            </a:r>
            <a:r>
              <a:rPr lang="en-US" sz="1100" b="1" i="1" dirty="0">
                <a:latin typeface="Trebuchet MS" panose="020B0603020202020204" pitchFamily="34" charset="0"/>
              </a:rPr>
              <a:t>9</a:t>
            </a:r>
            <a:r>
              <a:rPr lang="ro-RO" sz="1100" b="1" i="1" dirty="0">
                <a:latin typeface="Trebuchet MS" panose="020B0603020202020204" pitchFamily="34" charset="0"/>
              </a:rPr>
              <a:t>. </a:t>
            </a:r>
            <a:r>
              <a:rPr lang="ro-RO" sz="1100" i="1" dirty="0">
                <a:latin typeface="Trebuchet MS" panose="020B0603020202020204" pitchFamily="34" charset="0"/>
              </a:rPr>
              <a:t>Considerați că, în prezent, există suficient personal calificat pentru a lucra în domeniul educației timpurii pentru segmentul de vârstă 0-3 ani în localitatea dvs.?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Existența suficientă a personalului calificat pentru a lucra în domeniul educației timpurii în localitate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65A31ACE-7AB3-493F-B5F3-E24C56923CC1}"/>
              </a:ext>
            </a:extLst>
          </p:cNvPr>
          <p:cNvGraphicFramePr/>
          <p:nvPr/>
        </p:nvGraphicFramePr>
        <p:xfrm>
          <a:off x="-611394" y="2238493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reptunghi 7">
            <a:extLst>
              <a:ext uri="{FF2B5EF4-FFF2-40B4-BE49-F238E27FC236}">
                <a16:creationId xmlns:a16="http://schemas.microsoft.com/office/drawing/2014/main" id="{131B48A9-4951-4296-9147-CDBEF6E8DE32}"/>
              </a:ext>
            </a:extLst>
          </p:cNvPr>
          <p:cNvSpPr/>
          <p:nvPr/>
        </p:nvSpPr>
        <p:spPr>
          <a:xfrm>
            <a:off x="4355976" y="2681779"/>
            <a:ext cx="4392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„Avem 10-15 copii la un educator și un ajutor.” (București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/>
            <a:endParaRPr lang="en-US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400" i="1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ro-RO" sz="1400" i="1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„Specialiștii sunt greu de găsit: psihologi, logopezi, sociologi... Oamenii abandonează repede dacă nu găsesc rapid un loc de muncă în domeniu.” (Centru)</a:t>
            </a:r>
            <a:endParaRPr lang="en-US" sz="1400" i="1" dirty="0">
              <a:latin typeface="Calibri" panose="020F0502020204030204" pitchFamily="34" charset="0"/>
              <a:ea typeface="PMingLiU" panose="02020500000000000000" pitchFamily="18" charset="-120"/>
              <a:cs typeface="Calibri" panose="020F0502020204030204" pitchFamily="34" charset="0"/>
            </a:endParaRPr>
          </a:p>
          <a:p>
            <a:pPr algn="just"/>
            <a:endParaRPr lang="en-US" sz="1400" i="1" dirty="0">
              <a:latin typeface="Calibri" panose="020F0502020204030204" pitchFamily="34" charset="0"/>
              <a:ea typeface="PMingLiU" panose="02020500000000000000" pitchFamily="18" charset="-120"/>
              <a:cs typeface="Calibri" panose="020F0502020204030204" pitchFamily="34" charset="0"/>
            </a:endParaRPr>
          </a:p>
          <a:p>
            <a:pPr algn="just"/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„Nu mi se pare normal ca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lucrul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copiii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cineva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aibă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doar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școala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generală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nici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măcar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ca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îngrijitor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.” (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Centru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5801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89240"/>
            <a:ext cx="36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Q10. </a:t>
            </a:r>
            <a:r>
              <a:rPr lang="ro-RO" sz="1100" i="1" dirty="0">
                <a:latin typeface="Trebuchet MS" panose="020B0603020202020204" pitchFamily="34" charset="0"/>
              </a:rPr>
              <a:t>În ce măsură considerați că este respectat curriculumul de educație timpurie?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2699792" y="2001791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Respectarea curriculumului de educație timpurie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FE78364E-D019-4915-95EA-F3A199BB6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0988014"/>
              </p:ext>
            </p:extLst>
          </p:nvPr>
        </p:nvGraphicFramePr>
        <p:xfrm>
          <a:off x="1403648" y="2452340"/>
          <a:ext cx="5943600" cy="313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0690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589240"/>
            <a:ext cx="36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Q11. </a:t>
            </a:r>
            <a:r>
              <a:rPr lang="ro-RO" sz="1100" i="1" dirty="0">
                <a:latin typeface="Trebuchet MS" panose="020B0603020202020204" pitchFamily="34" charset="0"/>
              </a:rPr>
              <a:t>Cum ați descrie curriculumul adresat educației timpurii pentru segmentul de vârstă 0-3 ani în România?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Curriculum adresat educației timpurii pentru segmentul de vârstă 0-3 ani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graphicFrame>
        <p:nvGraphicFramePr>
          <p:cNvPr id="11" name="Diagramă 10">
            <a:extLst>
              <a:ext uri="{FF2B5EF4-FFF2-40B4-BE49-F238E27FC236}">
                <a16:creationId xmlns:a16="http://schemas.microsoft.com/office/drawing/2014/main" id="{DF2367F1-DB90-479F-88A2-41E52B78B4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3006254"/>
              </p:ext>
            </p:extLst>
          </p:nvPr>
        </p:nvGraphicFramePr>
        <p:xfrm>
          <a:off x="-611394" y="2057544"/>
          <a:ext cx="5543434" cy="3531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Dreptunghi 9">
            <a:extLst>
              <a:ext uri="{FF2B5EF4-FFF2-40B4-BE49-F238E27FC236}">
                <a16:creationId xmlns:a16="http://schemas.microsoft.com/office/drawing/2014/main" id="{C1200C9E-A09C-49E1-A77E-8EAC710DBFC8}"/>
              </a:ext>
            </a:extLst>
          </p:cNvPr>
          <p:cNvSpPr/>
          <p:nvPr/>
        </p:nvSpPr>
        <p:spPr>
          <a:xfrm>
            <a:off x="4355976" y="3266400"/>
            <a:ext cx="43924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„Curriculum ar trebui să pună accent mai mult pe dezvoltarea emoțională decât pe predarea informației ca atare. Dezvoltarea emoțională a copilului primează.” (N-E)</a:t>
            </a:r>
          </a:p>
        </p:txBody>
      </p:sp>
    </p:spTree>
    <p:extLst>
      <p:ext uri="{BB962C8B-B14F-4D97-AF65-F5344CB8AC3E}">
        <p14:creationId xmlns:p14="http://schemas.microsoft.com/office/powerpoint/2010/main" val="3853906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89240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Q12. </a:t>
            </a:r>
            <a:r>
              <a:rPr lang="ro-RO" sz="1100" i="1" dirty="0">
                <a:latin typeface="Trebuchet MS" panose="020B0603020202020204" pitchFamily="34" charset="0"/>
              </a:rPr>
              <a:t>Cum evaluați accesul la educație timpurie pentru: (vă rugăm să acordați o notă de la 1 la 10, unde 1 înseamnă „Nu există acces”, iar 10 înseamnă „Acces foarte facil”)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Accesul la educație timpurie (medii)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3E15BB90-6EDD-49C5-9323-75B23F3CFA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3152555"/>
              </p:ext>
            </p:extLst>
          </p:nvPr>
        </p:nvGraphicFramePr>
        <p:xfrm>
          <a:off x="-848072" y="2144897"/>
          <a:ext cx="5943600" cy="3444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reptunghi 7">
            <a:extLst>
              <a:ext uri="{FF2B5EF4-FFF2-40B4-BE49-F238E27FC236}">
                <a16:creationId xmlns:a16="http://schemas.microsoft.com/office/drawing/2014/main" id="{4C545B75-2036-4127-B0F2-2A420EA50C20}"/>
              </a:ext>
            </a:extLst>
          </p:cNvPr>
          <p:cNvSpPr/>
          <p:nvPr/>
        </p:nvSpPr>
        <p:spPr>
          <a:xfrm>
            <a:off x="4355976" y="3068960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/>
              <a:t>„Familiile defavorizate pun pe planul 2-3 </a:t>
            </a:r>
            <a:r>
              <a:rPr lang="ro-RO" sz="1400" i="1" dirty="0" err="1"/>
              <a:t>şcoala</a:t>
            </a:r>
            <a:r>
              <a:rPr lang="ro-RO" sz="1400" i="1" dirty="0"/>
              <a:t> </a:t>
            </a:r>
            <a:r>
              <a:rPr lang="ro-RO" sz="1400" i="1" dirty="0" err="1"/>
              <a:t>şi</a:t>
            </a:r>
            <a:r>
              <a:rPr lang="ro-RO" sz="1400" i="1" dirty="0"/>
              <a:t> pe primul plan pun a se descurca </a:t>
            </a:r>
            <a:r>
              <a:rPr lang="ro-RO" sz="1400" i="1" dirty="0" err="1"/>
              <a:t>şi</a:t>
            </a:r>
            <a:r>
              <a:rPr lang="ro-RO" sz="1400" i="1" dirty="0"/>
              <a:t> a trăi.” (N-E)</a:t>
            </a:r>
          </a:p>
          <a:p>
            <a:pPr algn="just"/>
            <a:endParaRPr lang="ro-RO" sz="1400" i="1" dirty="0"/>
          </a:p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„Este foarte importantă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educaţia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timpurie pentru această categorie de copii (CES). Acest concept este foarte strâns corelat cu cel de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intervenţie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timpurie. Dacă pentru copiii tipici este de asemenea importantă, pentru cei care au abateri în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disontogenie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adică în dezvoltarea normală este cu atât mai important să se intervină timpuriu.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014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589240"/>
            <a:ext cx="36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Q14. </a:t>
            </a:r>
            <a:r>
              <a:rPr lang="ro-RO" sz="1100" i="1" dirty="0">
                <a:latin typeface="Trebuchet MS" panose="020B0603020202020204" pitchFamily="34" charset="0"/>
              </a:rPr>
              <a:t>Considerați că părinții din România sunt informați suficient cu privire la educație timpurie a copiilor?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Informarea părinților cu privire la educația timpurie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9497AF46-BE09-4781-BDF4-EDC8776C0F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047667"/>
              </p:ext>
            </p:extLst>
          </p:nvPr>
        </p:nvGraphicFramePr>
        <p:xfrm>
          <a:off x="-108520" y="2144897"/>
          <a:ext cx="4901465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Dreptunghi 9">
            <a:extLst>
              <a:ext uri="{FF2B5EF4-FFF2-40B4-BE49-F238E27FC236}">
                <a16:creationId xmlns:a16="http://schemas.microsoft.com/office/drawing/2014/main" id="{BB90EC82-E346-4950-B2BC-B861BA432DD4}"/>
              </a:ext>
            </a:extLst>
          </p:cNvPr>
          <p:cNvSpPr/>
          <p:nvPr/>
        </p:nvSpPr>
        <p:spPr>
          <a:xfrm>
            <a:off x="4355976" y="3194973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/>
              <a:t>„Intervenția ar trebui făcută la părinți, în special cei tineri, șomeri și cu educație scăzută.” (N-V)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28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215516" y="2599744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Cuprins prezentare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DCE0C719-0249-48E4-8B07-873689A6395E}"/>
              </a:ext>
            </a:extLst>
          </p:cNvPr>
          <p:cNvSpPr/>
          <p:nvPr/>
        </p:nvSpPr>
        <p:spPr>
          <a:xfrm>
            <a:off x="899592" y="3103800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lphaUcPeriod"/>
              <a:tabLst>
                <a:tab pos="2247900" algn="l"/>
              </a:tabLst>
            </a:pP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Introducere</a:t>
            </a:r>
            <a:endParaRPr lang="en-US" sz="1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lphaUcPeriod"/>
              <a:tabLst>
                <a:tab pos="2247900" algn="l"/>
              </a:tabLst>
            </a:pP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Metodologie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ro-RO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și eșantion</a:t>
            </a:r>
            <a:endParaRPr lang="en-US" sz="1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lphaUcPeriod"/>
              <a:tabLst>
                <a:tab pos="2247900" algn="l"/>
              </a:tabLst>
            </a:pP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Prezentarea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rezultatelor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preliminare</a:t>
            </a:r>
            <a:endParaRPr lang="en-US" sz="1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lphaUcPeriod"/>
              <a:tabLst>
                <a:tab pos="2247900" algn="l"/>
              </a:tabLst>
            </a:pP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Exemple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 </a:t>
            </a: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bune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practici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UcPeriod"/>
              <a:tabLst>
                <a:tab pos="2247900" algn="l"/>
              </a:tabLst>
            </a:pPr>
            <a:r>
              <a:rPr lang="ro-RO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Întrebări &amp; Răspunsuri</a:t>
            </a:r>
            <a:endParaRPr lang="en-US" sz="1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30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89240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Q15. </a:t>
            </a:r>
            <a:r>
              <a:rPr lang="ro-RO" sz="1100" i="1" dirty="0">
                <a:latin typeface="Trebuchet MS" panose="020B0603020202020204" pitchFamily="34" charset="0"/>
              </a:rPr>
              <a:t>Care dintre următoarele ar constitui cele mai bune canale de promovare a educației timpurii a copiilor în rândul părinților? (Maxim 3 variante de răspuns)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1835696" y="1859093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Canalele ideale de promovare a educației timpurii pentru părinți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D514620C-0B7B-45ED-A9F1-E663C5D55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2363524"/>
              </p:ext>
            </p:extLst>
          </p:nvPr>
        </p:nvGraphicFramePr>
        <p:xfrm>
          <a:off x="1475656" y="2060848"/>
          <a:ext cx="5943600" cy="362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323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177281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D. </a:t>
            </a:r>
            <a:r>
              <a:rPr lang="en-US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Exemple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 </a:t>
            </a:r>
            <a:r>
              <a:rPr lang="en-US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bune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practici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DCE0C719-0249-48E4-8B07-873689A6395E}"/>
              </a:ext>
            </a:extLst>
          </p:cNvPr>
          <p:cNvSpPr/>
          <p:nvPr/>
        </p:nvSpPr>
        <p:spPr>
          <a:xfrm>
            <a:off x="395536" y="5156175"/>
            <a:ext cx="835292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b="1" dirty="0" err="1">
                <a:latin typeface="Trebuchet MS" panose="020B0603020202020204" pitchFamily="34" charset="0"/>
              </a:rPr>
              <a:t>Bunele</a:t>
            </a:r>
            <a:r>
              <a:rPr lang="en-US" sz="1050" b="1" dirty="0">
                <a:latin typeface="Trebuchet MS" panose="020B0603020202020204" pitchFamily="34" charset="0"/>
              </a:rPr>
              <a:t> </a:t>
            </a:r>
            <a:r>
              <a:rPr lang="en-US" sz="1050" b="1" dirty="0" err="1">
                <a:latin typeface="Trebuchet MS" panose="020B0603020202020204" pitchFamily="34" charset="0"/>
              </a:rPr>
              <a:t>practici</a:t>
            </a:r>
            <a:r>
              <a:rPr lang="en-US" sz="1050" b="1" dirty="0">
                <a:latin typeface="Trebuchet MS" panose="020B0603020202020204" pitchFamily="34" charset="0"/>
              </a:rPr>
              <a:t> </a:t>
            </a:r>
            <a:r>
              <a:rPr lang="en-US" sz="1050" b="1" dirty="0" err="1">
                <a:latin typeface="Trebuchet MS" panose="020B0603020202020204" pitchFamily="34" charset="0"/>
              </a:rPr>
              <a:t>propuse</a:t>
            </a:r>
            <a:r>
              <a:rPr lang="en-US" sz="1050" b="1" dirty="0">
                <a:latin typeface="Trebuchet MS" panose="020B0603020202020204" pitchFamily="34" charset="0"/>
              </a:rPr>
              <a:t> de </a:t>
            </a:r>
            <a:r>
              <a:rPr lang="en-US" sz="1050" b="1" dirty="0" err="1">
                <a:latin typeface="Trebuchet MS" panose="020B0603020202020204" pitchFamily="34" charset="0"/>
              </a:rPr>
              <a:t>participan</a:t>
            </a:r>
            <a:r>
              <a:rPr lang="ro-RO" sz="1050" b="1" dirty="0">
                <a:latin typeface="Trebuchet MS" panose="020B0603020202020204" pitchFamily="34" charset="0"/>
              </a:rPr>
              <a:t>ții la studiu</a:t>
            </a:r>
            <a:r>
              <a:rPr lang="en-US" sz="1050" b="1" dirty="0">
                <a:latin typeface="Trebuchet MS" panose="020B0603020202020204" pitchFamily="34" charset="0"/>
              </a:rPr>
              <a:t>: </a:t>
            </a:r>
            <a:r>
              <a:rPr lang="en-US" sz="1050" i="1" dirty="0" err="1">
                <a:latin typeface="Trebuchet MS" panose="020B0603020202020204" pitchFamily="34" charset="0"/>
              </a:rPr>
              <a:t>Sistemul</a:t>
            </a:r>
            <a:r>
              <a:rPr lang="en-US" sz="1050" i="1" dirty="0">
                <a:latin typeface="Trebuchet MS" panose="020B0603020202020204" pitchFamily="34" charset="0"/>
              </a:rPr>
              <a:t> Montessori, </a:t>
            </a:r>
            <a:r>
              <a:rPr lang="en-US" sz="1050" i="1" dirty="0" err="1">
                <a:latin typeface="Trebuchet MS" panose="020B0603020202020204" pitchFamily="34" charset="0"/>
              </a:rPr>
              <a:t>Sistemul</a:t>
            </a:r>
            <a:r>
              <a:rPr lang="en-US" sz="1050" i="1" dirty="0">
                <a:latin typeface="Trebuchet MS" panose="020B0603020202020204" pitchFamily="34" charset="0"/>
              </a:rPr>
              <a:t> Waldorf, </a:t>
            </a:r>
            <a:r>
              <a:rPr lang="en-US" sz="1050" i="1" dirty="0" err="1">
                <a:latin typeface="Trebuchet MS" panose="020B0603020202020204" pitchFamily="34" charset="0"/>
              </a:rPr>
              <a:t>implicarea</a:t>
            </a:r>
            <a:r>
              <a:rPr lang="en-US" sz="1050" i="1" dirty="0">
                <a:latin typeface="Trebuchet MS" panose="020B0603020202020204" pitchFamily="34" charset="0"/>
              </a:rPr>
              <a:t> ONG-</a:t>
            </a:r>
            <a:r>
              <a:rPr lang="en-US" sz="1050" i="1" dirty="0" err="1">
                <a:latin typeface="Trebuchet MS" panose="020B0603020202020204" pitchFamily="34" charset="0"/>
              </a:rPr>
              <a:t>urilor</a:t>
            </a:r>
            <a:r>
              <a:rPr lang="en-US" sz="1050" i="1" dirty="0">
                <a:latin typeface="Trebuchet MS" panose="020B0603020202020204" pitchFamily="34" charset="0"/>
              </a:rPr>
              <a:t> </a:t>
            </a:r>
            <a:r>
              <a:rPr lang="ro-RO" sz="1050" i="1" dirty="0">
                <a:latin typeface="Trebuchet MS" panose="020B0603020202020204" pitchFamily="34" charset="0"/>
              </a:rPr>
              <a:t>în lucrul cu copiii cu CES, revizuirea Legislației privind personalul, Oferirea de cursuri specializate pentru educatori </a:t>
            </a:r>
            <a:r>
              <a:rPr lang="ro-RO" sz="1050" i="1" dirty="0" err="1">
                <a:latin typeface="Trebuchet MS" panose="020B0603020202020204" pitchFamily="34" charset="0"/>
              </a:rPr>
              <a:t>puericultori</a:t>
            </a:r>
            <a:r>
              <a:rPr lang="ro-RO" sz="1050" i="1" dirty="0">
                <a:latin typeface="Trebuchet MS" panose="020B0603020202020204" pitchFamily="34" charset="0"/>
              </a:rPr>
              <a:t> și educatori cu privire la educația și incluziunea copiilor cu CES în sistemul educațional </a:t>
            </a:r>
            <a:endParaRPr lang="en-US" sz="1050" dirty="0">
              <a:latin typeface="Trebuchet MS" panose="020B0603020202020204" pitchFamily="34" charset="0"/>
            </a:endParaRPr>
          </a:p>
        </p:txBody>
      </p:sp>
      <p:sp>
        <p:nvSpPr>
          <p:cNvPr id="4" name="Dreptunghi 3">
            <a:extLst>
              <a:ext uri="{FF2B5EF4-FFF2-40B4-BE49-F238E27FC236}">
                <a16:creationId xmlns:a16="http://schemas.microsoft.com/office/drawing/2014/main" id="{F72A0608-F9C9-4437-B266-59EFA56D9B3E}"/>
              </a:ext>
            </a:extLst>
          </p:cNvPr>
          <p:cNvSpPr/>
          <p:nvPr/>
        </p:nvSpPr>
        <p:spPr>
          <a:xfrm>
            <a:off x="395926" y="2204864"/>
            <a:ext cx="8352538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1100" b="1" dirty="0">
                <a:latin typeface="Trebuchet MS" panose="020B0603020202020204" pitchFamily="34" charset="0"/>
              </a:rPr>
              <a:t>Italia –</a:t>
            </a:r>
            <a:r>
              <a:rPr lang="ro-RO" sz="1100" b="1" dirty="0">
                <a:latin typeface="Trebuchet MS" panose="020B0603020202020204" pitchFamily="34" charset="0"/>
              </a:rPr>
              <a:t>  </a:t>
            </a:r>
            <a:r>
              <a:rPr lang="ro-RO" sz="1100" i="1" dirty="0">
                <a:latin typeface="Trebuchet MS" panose="020B0603020202020204" pitchFamily="34" charset="0"/>
              </a:rPr>
              <a:t>Modelul de educație timpurie </a:t>
            </a:r>
            <a:r>
              <a:rPr lang="ro-RO" sz="1100" i="1" dirty="0" err="1">
                <a:latin typeface="Trebuchet MS" panose="020B0603020202020204" pitchFamily="34" charset="0"/>
              </a:rPr>
              <a:t>Reggio</a:t>
            </a:r>
            <a:r>
              <a:rPr lang="ro-RO" sz="1100" i="1" dirty="0">
                <a:latin typeface="Trebuchet MS" panose="020B0603020202020204" pitchFamily="34" charset="0"/>
              </a:rPr>
              <a:t> Emilia – pedagogia ascultării. </a:t>
            </a:r>
            <a:r>
              <a:rPr lang="ro-RO" sz="1100" dirty="0">
                <a:latin typeface="Trebuchet MS" panose="020B0603020202020204" pitchFamily="34" charset="0"/>
              </a:rPr>
              <a:t>Modelul </a:t>
            </a:r>
            <a:r>
              <a:rPr lang="ro-RO" sz="1100" dirty="0" err="1">
                <a:latin typeface="Trebuchet MS" panose="020B0603020202020204" pitchFamily="34" charset="0"/>
              </a:rPr>
              <a:t>Reggio</a:t>
            </a:r>
            <a:r>
              <a:rPr lang="ro-RO" sz="1100" dirty="0">
                <a:latin typeface="Trebuchet MS" panose="020B0603020202020204" pitchFamily="34" charset="0"/>
              </a:rPr>
              <a:t> Emilia promovează evoluția copilului ca protagonist puternic și capabil în propriul proces de învățare. Metoda </a:t>
            </a:r>
            <a:r>
              <a:rPr lang="ro-RO" sz="1100" dirty="0" err="1">
                <a:latin typeface="Trebuchet MS" panose="020B0603020202020204" pitchFamily="34" charset="0"/>
              </a:rPr>
              <a:t>Reggio</a:t>
            </a:r>
            <a:r>
              <a:rPr lang="ro-RO" sz="1100" dirty="0">
                <a:latin typeface="Trebuchet MS" panose="020B0603020202020204" pitchFamily="34" charset="0"/>
              </a:rPr>
              <a:t> Emilia încurajează educatorii să învețe continuu și să implice comunitatea în procesul educațional al copiilor.</a:t>
            </a:r>
          </a:p>
          <a:p>
            <a:pPr marL="342900" indent="-342900" algn="just">
              <a:buAutoNum type="arabicPeriod"/>
            </a:pPr>
            <a:endParaRPr lang="en-US" sz="1100" dirty="0">
              <a:latin typeface="Trebuchet MS" panose="020B0603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1100" b="1" dirty="0" err="1">
                <a:latin typeface="Trebuchet MS" panose="020B0603020202020204" pitchFamily="34" charset="0"/>
              </a:rPr>
              <a:t>Spania</a:t>
            </a:r>
            <a:r>
              <a:rPr lang="en-US" sz="1100" b="1" dirty="0">
                <a:latin typeface="Trebuchet MS" panose="020B0603020202020204" pitchFamily="34" charset="0"/>
              </a:rPr>
              <a:t> – </a:t>
            </a:r>
            <a:r>
              <a:rPr lang="en-US" sz="1100" i="1" dirty="0" err="1">
                <a:latin typeface="Trebuchet MS" panose="020B0603020202020204" pitchFamily="34" charset="0"/>
              </a:rPr>
              <a:t>Proiecte</a:t>
            </a:r>
            <a:r>
              <a:rPr lang="en-US" sz="1100" i="1" dirty="0">
                <a:latin typeface="Trebuchet MS" panose="020B0603020202020204" pitchFamily="34" charset="0"/>
              </a:rPr>
              <a:t> inter-</a:t>
            </a:r>
            <a:r>
              <a:rPr lang="en-US" sz="1100" i="1" dirty="0" err="1">
                <a:latin typeface="Trebuchet MS" panose="020B0603020202020204" pitchFamily="34" charset="0"/>
              </a:rPr>
              <a:t>generaționale</a:t>
            </a:r>
            <a:r>
              <a:rPr lang="en-US" sz="1100" i="1" dirty="0">
                <a:latin typeface="Trebuchet MS" panose="020B0603020202020204" pitchFamily="34" charset="0"/>
              </a:rPr>
              <a:t>: </a:t>
            </a:r>
            <a:r>
              <a:rPr lang="en-US" sz="1100" i="1" dirty="0" err="1">
                <a:latin typeface="Trebuchet MS" panose="020B0603020202020204" pitchFamily="34" charset="0"/>
              </a:rPr>
              <a:t>implicarea</a:t>
            </a:r>
            <a:r>
              <a:rPr lang="en-US" sz="1100" i="1" dirty="0">
                <a:latin typeface="Trebuchet MS" panose="020B0603020202020204" pitchFamily="34" charset="0"/>
              </a:rPr>
              <a:t> </a:t>
            </a:r>
            <a:r>
              <a:rPr lang="en-US" sz="1100" i="1" dirty="0" err="1">
                <a:latin typeface="Trebuchet MS" panose="020B0603020202020204" pitchFamily="34" charset="0"/>
              </a:rPr>
              <a:t>bunicilor</a:t>
            </a:r>
            <a:r>
              <a:rPr lang="en-US" sz="1100" i="1" dirty="0">
                <a:latin typeface="Trebuchet MS" panose="020B0603020202020204" pitchFamily="34" charset="0"/>
              </a:rPr>
              <a:t>/</a:t>
            </a:r>
            <a:r>
              <a:rPr lang="en-US" sz="1100" i="1" dirty="0" err="1">
                <a:latin typeface="Trebuchet MS" panose="020B0603020202020204" pitchFamily="34" charset="0"/>
              </a:rPr>
              <a:t>vârstnicilor</a:t>
            </a:r>
            <a:r>
              <a:rPr lang="en-US" sz="1100" i="1" dirty="0">
                <a:latin typeface="Trebuchet MS" panose="020B0603020202020204" pitchFamily="34" charset="0"/>
              </a:rPr>
              <a:t> </a:t>
            </a:r>
            <a:r>
              <a:rPr lang="en-US" sz="1100" i="1" dirty="0" err="1">
                <a:latin typeface="Trebuchet MS" panose="020B0603020202020204" pitchFamily="34" charset="0"/>
              </a:rPr>
              <a:t>în</a:t>
            </a:r>
            <a:r>
              <a:rPr lang="en-US" sz="1100" i="1" dirty="0">
                <a:latin typeface="Trebuchet MS" panose="020B0603020202020204" pitchFamily="34" charset="0"/>
              </a:rPr>
              <a:t> </a:t>
            </a:r>
            <a:r>
              <a:rPr lang="en-US" sz="1100" i="1" dirty="0" err="1">
                <a:latin typeface="Trebuchet MS" panose="020B0603020202020204" pitchFamily="34" charset="0"/>
              </a:rPr>
              <a:t>activitățile</a:t>
            </a:r>
            <a:r>
              <a:rPr lang="en-US" sz="1100" i="1" dirty="0">
                <a:latin typeface="Trebuchet MS" panose="020B0603020202020204" pitchFamily="34" charset="0"/>
              </a:rPr>
              <a:t> </a:t>
            </a:r>
            <a:r>
              <a:rPr lang="en-US" sz="1100" i="1" dirty="0" err="1">
                <a:latin typeface="Trebuchet MS" panose="020B0603020202020204" pitchFamily="34" charset="0"/>
              </a:rPr>
              <a:t>copiilor</a:t>
            </a:r>
            <a:r>
              <a:rPr lang="en-US" sz="1100" i="1" dirty="0">
                <a:latin typeface="Trebuchet MS" panose="020B0603020202020204" pitchFamily="34" charset="0"/>
              </a:rPr>
              <a:t> de 0-3 ani. </a:t>
            </a:r>
            <a:r>
              <a:rPr lang="ro-RO" sz="1100" dirty="0">
                <a:latin typeface="Trebuchet MS" panose="020B0603020202020204" pitchFamily="34" charset="0"/>
              </a:rPr>
              <a:t>Obiectivele au fost acelea de a dezvolta atitudinile </a:t>
            </a:r>
            <a:r>
              <a:rPr lang="ro-RO" sz="1100" dirty="0" err="1">
                <a:latin typeface="Trebuchet MS" panose="020B0603020202020204" pitchFamily="34" charset="0"/>
              </a:rPr>
              <a:t>intergeneraţionale</a:t>
            </a:r>
            <a:r>
              <a:rPr lang="ro-RO" sz="1100" dirty="0">
                <a:latin typeface="Trebuchet MS" panose="020B0603020202020204" pitchFamily="34" charset="0"/>
              </a:rPr>
              <a:t> în rândul copiilor </a:t>
            </a:r>
            <a:r>
              <a:rPr lang="ro-RO" sz="1100" dirty="0" err="1">
                <a:latin typeface="Trebuchet MS" panose="020B0603020202020204" pitchFamily="34" charset="0"/>
              </a:rPr>
              <a:t>şi</a:t>
            </a:r>
            <a:r>
              <a:rPr lang="ro-RO" sz="1100" dirty="0">
                <a:latin typeface="Trebuchet MS" panose="020B0603020202020204" pitchFamily="34" charset="0"/>
              </a:rPr>
              <a:t> seniorilor, de a promova atitudinile </a:t>
            </a:r>
            <a:r>
              <a:rPr lang="ro-RO" sz="1100" dirty="0" err="1">
                <a:latin typeface="Trebuchet MS" panose="020B0603020202020204" pitchFamily="34" charset="0"/>
              </a:rPr>
              <a:t>şi</a:t>
            </a:r>
            <a:r>
              <a:rPr lang="ro-RO" sz="1100" dirty="0">
                <a:latin typeface="Trebuchet MS" panose="020B0603020202020204" pitchFamily="34" charset="0"/>
              </a:rPr>
              <a:t> valorile legate de solidaritate </a:t>
            </a:r>
            <a:r>
              <a:rPr lang="ro-RO" sz="1100" dirty="0" err="1">
                <a:latin typeface="Trebuchet MS" panose="020B0603020202020204" pitchFamily="34" charset="0"/>
              </a:rPr>
              <a:t>şi</a:t>
            </a:r>
            <a:r>
              <a:rPr lang="ro-RO" sz="1100" dirty="0">
                <a:latin typeface="Trebuchet MS" panose="020B0603020202020204" pitchFamily="34" charset="0"/>
              </a:rPr>
              <a:t> de a contribui la dezvoltarea afectivă </a:t>
            </a:r>
            <a:r>
              <a:rPr lang="ro-RO" sz="1100" dirty="0" err="1">
                <a:latin typeface="Trebuchet MS" panose="020B0603020202020204" pitchFamily="34" charset="0"/>
              </a:rPr>
              <a:t>şi</a:t>
            </a:r>
            <a:r>
              <a:rPr lang="ro-RO" sz="1100" dirty="0">
                <a:latin typeface="Trebuchet MS" panose="020B0603020202020204" pitchFamily="34" charset="0"/>
              </a:rPr>
              <a:t> socială a copiilor. </a:t>
            </a:r>
            <a:endParaRPr lang="ro-RO" sz="1100" i="1" dirty="0">
              <a:latin typeface="Trebuchet MS" panose="020B0603020202020204" pitchFamily="34" charset="0"/>
            </a:endParaRPr>
          </a:p>
          <a:p>
            <a:pPr marL="342900" indent="-342900" algn="just">
              <a:buAutoNum type="arabicPeriod"/>
            </a:pPr>
            <a:endParaRPr lang="en-US" sz="1100" i="1" dirty="0">
              <a:latin typeface="Trebuchet MS" panose="020B0603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1100" b="1" dirty="0">
                <a:latin typeface="Trebuchet MS" panose="020B0603020202020204" pitchFamily="34" charset="0"/>
              </a:rPr>
              <a:t>Fran</a:t>
            </a:r>
            <a:r>
              <a:rPr lang="ro-RO" sz="1100" b="1" dirty="0">
                <a:latin typeface="Trebuchet MS" panose="020B0603020202020204" pitchFamily="34" charset="0"/>
              </a:rPr>
              <a:t>ța – </a:t>
            </a:r>
            <a:r>
              <a:rPr lang="ro-RO" sz="1100" i="1" dirty="0">
                <a:latin typeface="Trebuchet MS" panose="020B0603020202020204" pitchFamily="34" charset="0"/>
              </a:rPr>
              <a:t>Stimularea creării unor creșe private din partea companiilor private (La </a:t>
            </a:r>
            <a:r>
              <a:rPr lang="ro-RO" sz="1100" i="1" dirty="0" err="1">
                <a:latin typeface="Trebuchet MS" panose="020B0603020202020204" pitchFamily="34" charset="0"/>
              </a:rPr>
              <a:t>crèche</a:t>
            </a:r>
            <a:r>
              <a:rPr lang="ro-RO" sz="1100" i="1" dirty="0">
                <a:latin typeface="Trebuchet MS" panose="020B0603020202020204" pitchFamily="34" charset="0"/>
              </a:rPr>
              <a:t> </a:t>
            </a:r>
            <a:r>
              <a:rPr lang="ro-RO" sz="1100" i="1" dirty="0" err="1">
                <a:latin typeface="Trebuchet MS" panose="020B0603020202020204" pitchFamily="34" charset="0"/>
              </a:rPr>
              <a:t>d’enterprise</a:t>
            </a:r>
            <a:r>
              <a:rPr lang="ro-RO" sz="1100" i="1" dirty="0">
                <a:latin typeface="Trebuchet MS" panose="020B0603020202020204" pitchFamily="34" charset="0"/>
              </a:rPr>
              <a:t>). </a:t>
            </a:r>
            <a:r>
              <a:rPr lang="ro-RO" sz="1100" dirty="0">
                <a:latin typeface="Trebuchet MS" panose="020B0603020202020204" pitchFamily="34" charset="0"/>
              </a:rPr>
              <a:t>Creșele sunt înființate de angajator pentru angajații lor și sunt amplasate de obicei în apropierea locului de muncă. </a:t>
            </a:r>
          </a:p>
          <a:p>
            <a:pPr marL="342900" indent="-342900" algn="just">
              <a:buAutoNum type="arabicPeriod"/>
            </a:pPr>
            <a:endParaRPr lang="ro-RO" sz="1100" dirty="0">
              <a:latin typeface="Trebuchet MS" panose="020B0603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o-RO" sz="1100" b="1" dirty="0">
                <a:latin typeface="Trebuchet MS" panose="020B0603020202020204" pitchFamily="34" charset="0"/>
              </a:rPr>
              <a:t>Slovenia – </a:t>
            </a:r>
            <a:r>
              <a:rPr lang="ro-RO" sz="1100" i="1" dirty="0">
                <a:latin typeface="Trebuchet MS" panose="020B0603020202020204" pitchFamily="34" charset="0"/>
              </a:rPr>
              <a:t>Atelier lingvistic pentru integrarea imigranților </a:t>
            </a:r>
            <a:r>
              <a:rPr lang="ro-RO" sz="1100" dirty="0">
                <a:latin typeface="Trebuchet MS" panose="020B0603020202020204" pitchFamily="34" charset="0"/>
              </a:rPr>
              <a:t>sau </a:t>
            </a:r>
            <a:r>
              <a:rPr lang="ro-RO" sz="1100" i="1" dirty="0">
                <a:latin typeface="Trebuchet MS" panose="020B0603020202020204" pitchFamily="34" charset="0"/>
              </a:rPr>
              <a:t>Incluziunea grupurilor vulnerabile. Creșele o</a:t>
            </a:r>
            <a:r>
              <a:rPr lang="ro-RO" sz="1100" dirty="0">
                <a:latin typeface="Trebuchet MS" panose="020B0603020202020204" pitchFamily="34" charset="0"/>
              </a:rPr>
              <a:t>rganizează activități de învățare a limbii slovene de către copii și părinții acestora. Pe lângă participarea la atelierele de limbă, părinții pot participa și la alte activități ale instituțiilor de învățământ. </a:t>
            </a:r>
          </a:p>
          <a:p>
            <a:pPr marL="342900" indent="-342900" algn="just">
              <a:buAutoNum type="arabicPeriod"/>
            </a:pPr>
            <a:endParaRPr lang="ro-RO" sz="1100" i="1" dirty="0">
              <a:latin typeface="Trebuchet MS" panose="020B0603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o-RO" sz="1100" b="1" dirty="0">
                <a:latin typeface="Trebuchet MS" panose="020B0603020202020204" pitchFamily="34" charset="0"/>
              </a:rPr>
              <a:t>Finlanda – </a:t>
            </a:r>
            <a:r>
              <a:rPr lang="ro-RO" sz="1100" i="1" dirty="0">
                <a:latin typeface="Trebuchet MS" panose="020B0603020202020204" pitchFamily="34" charset="0"/>
              </a:rPr>
              <a:t>Program flexibil.</a:t>
            </a:r>
            <a:r>
              <a:rPr lang="ro-RO" sz="1100" dirty="0">
                <a:latin typeface="Trebuchet MS" panose="020B0603020202020204" pitchFamily="34" charset="0"/>
              </a:rPr>
              <a:t> Creșele oferă posibilitatea de a apela la </a:t>
            </a:r>
            <a:r>
              <a:rPr lang="ro-RO" sz="1100" dirty="0" err="1">
                <a:latin typeface="Trebuchet MS" panose="020B0603020202020204" pitchFamily="34" charset="0"/>
              </a:rPr>
              <a:t>serviiciile</a:t>
            </a:r>
            <a:r>
              <a:rPr lang="ro-RO" sz="1100" dirty="0">
                <a:latin typeface="Trebuchet MS" panose="020B0603020202020204" pitchFamily="34" charset="0"/>
              </a:rPr>
              <a:t> lor și pe parcursul serii, nopții sau în week-end, atunci când </a:t>
            </a:r>
            <a:r>
              <a:rPr lang="ro-RO" sz="1100" dirty="0" err="1">
                <a:latin typeface="Trebuchet MS" panose="020B0603020202020204" pitchFamily="34" charset="0"/>
              </a:rPr>
              <a:t>părinţii</a:t>
            </a:r>
            <a:r>
              <a:rPr lang="ro-RO" sz="1100" dirty="0">
                <a:latin typeface="Trebuchet MS" panose="020B0603020202020204" pitchFamily="34" charset="0"/>
              </a:rPr>
              <a:t> lucrează în ture.</a:t>
            </a:r>
            <a:endParaRPr lang="en-US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1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191683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. </a:t>
            </a: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Întrebări &amp; Răspunsuri</a:t>
            </a:r>
            <a:endParaRPr lang="en-US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CEECB953-BD77-4652-B05A-0069C486FC61}"/>
              </a:ext>
            </a:extLst>
          </p:cNvPr>
          <p:cNvSpPr/>
          <p:nvPr/>
        </p:nvSpPr>
        <p:spPr>
          <a:xfrm>
            <a:off x="395536" y="2780928"/>
            <a:ext cx="835292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138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?</a:t>
            </a:r>
            <a:endParaRPr lang="en-US" sz="138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730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270892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2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Vă mulțumim pentru atenție!</a:t>
            </a:r>
            <a:endParaRPr lang="en-US" sz="2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Dreptunghi 3">
            <a:extLst>
              <a:ext uri="{FF2B5EF4-FFF2-40B4-BE49-F238E27FC236}">
                <a16:creationId xmlns:a16="http://schemas.microsoft.com/office/drawing/2014/main" id="{246EC7C5-EE26-476A-B816-B7EA719D3CDA}"/>
              </a:ext>
            </a:extLst>
          </p:cNvPr>
          <p:cNvSpPr/>
          <p:nvPr/>
        </p:nvSpPr>
        <p:spPr>
          <a:xfrm>
            <a:off x="395536" y="3501008"/>
            <a:ext cx="45197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Echipa de proiect Cult Market </a:t>
            </a:r>
            <a:r>
              <a:rPr lang="ro-RO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Research</a:t>
            </a:r>
            <a:endParaRPr lang="en-US" sz="1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Dreptunghi 5">
            <a:extLst>
              <a:ext uri="{FF2B5EF4-FFF2-40B4-BE49-F238E27FC236}">
                <a16:creationId xmlns:a16="http://schemas.microsoft.com/office/drawing/2014/main" id="{7CA36DE0-B9FA-4D84-AE9B-E92E1162498B}"/>
              </a:ext>
            </a:extLst>
          </p:cNvPr>
          <p:cNvSpPr/>
          <p:nvPr/>
        </p:nvSpPr>
        <p:spPr>
          <a:xfrm>
            <a:off x="395535" y="3914473"/>
            <a:ext cx="482453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Dr. Alexandru Zodieru</a:t>
            </a:r>
            <a:r>
              <a:rPr lang="en-US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– </a:t>
            </a:r>
            <a:r>
              <a:rPr lang="en-US" sz="1200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Coordonator</a:t>
            </a:r>
            <a:r>
              <a:rPr lang="en-US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studi</a:t>
            </a: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u și cercetare de teren</a:t>
            </a: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Paul Acatrini</a:t>
            </a:r>
            <a:r>
              <a:rPr lang="en-US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– Expert </a:t>
            </a:r>
            <a:r>
              <a:rPr lang="en-US" sz="1200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Sociolog</a:t>
            </a:r>
            <a:endParaRPr lang="ro-RO" sz="1200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Alexandra Călin – Expert Sociolog</a:t>
            </a: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Gabriel Lupu</a:t>
            </a:r>
            <a:r>
              <a:rPr lang="en-US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– </a:t>
            </a: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Expert Statistician</a:t>
            </a: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Alexandra Vîjeu – Expert analiză bune practici</a:t>
            </a: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Alexandru Stroe – Responsabil Servicii operare chestionare</a:t>
            </a: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Mihaela </a:t>
            </a:r>
            <a:r>
              <a:rPr lang="ro-RO" sz="1200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Andrușcă</a:t>
            </a: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– Expert educație</a:t>
            </a: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7173BD9E-CFA9-47F6-ADBF-4D6B18346A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178701"/>
            <a:ext cx="1192331" cy="132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3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227687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A. </a:t>
            </a:r>
            <a:r>
              <a:rPr lang="en-US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Introducere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DCE0C719-0249-48E4-8B07-873689A6395E}"/>
              </a:ext>
            </a:extLst>
          </p:cNvPr>
          <p:cNvSpPr/>
          <p:nvPr/>
        </p:nvSpPr>
        <p:spPr>
          <a:xfrm>
            <a:off x="399415" y="2996952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/>
              <a:t>Realizarea</a:t>
            </a:r>
            <a:r>
              <a:rPr lang="en-US" sz="1600" dirty="0"/>
              <a:t> </a:t>
            </a:r>
            <a:r>
              <a:rPr lang="ro-RO" sz="1600" dirty="0"/>
              <a:t>unei analize de impact asupra politicilor publice actuale în domeniul educației timpurii în Romania și la nivel european</a:t>
            </a:r>
            <a:r>
              <a:rPr lang="en-US" sz="1600" dirty="0"/>
              <a:t>. </a:t>
            </a:r>
          </a:p>
          <a:p>
            <a:endParaRPr lang="en-US" sz="1600" dirty="0"/>
          </a:p>
          <a:p>
            <a:pPr algn="just"/>
            <a:r>
              <a:rPr lang="en-US" sz="1600" dirty="0" err="1"/>
              <a:t>Scopul</a:t>
            </a:r>
            <a:r>
              <a:rPr lang="en-US" sz="1600" dirty="0"/>
              <a:t> </a:t>
            </a:r>
            <a:r>
              <a:rPr lang="en-US" sz="1600" dirty="0" err="1"/>
              <a:t>analizei</a:t>
            </a:r>
            <a:r>
              <a:rPr lang="en-US" sz="1600" dirty="0"/>
              <a:t> </a:t>
            </a:r>
            <a:r>
              <a:rPr lang="en-US" sz="1600" dirty="0" err="1"/>
              <a:t>este</a:t>
            </a:r>
            <a:r>
              <a:rPr lang="en-US" sz="1600" dirty="0"/>
              <a:t> de a </a:t>
            </a:r>
            <a:r>
              <a:rPr lang="ro-RO" sz="1600" dirty="0"/>
              <a:t>identifica bune practici și posibilități de îmbunătățire a legislației în domeniu prin formularea de propuneri de politici publice alternative la cele inițiate de Guvern.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810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184482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B. </a:t>
            </a:r>
            <a:r>
              <a:rPr lang="en-US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Metodologie</a:t>
            </a: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și eșantion</a:t>
            </a:r>
            <a:endParaRPr lang="en-US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DCE0C719-0249-48E4-8B07-873689A6395E}"/>
              </a:ext>
            </a:extLst>
          </p:cNvPr>
          <p:cNvSpPr/>
          <p:nvPr/>
        </p:nvSpPr>
        <p:spPr>
          <a:xfrm>
            <a:off x="395536" y="2258581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/>
              <a:t>Metodologia</a:t>
            </a:r>
            <a:r>
              <a:rPr lang="en-US" sz="1400" dirty="0"/>
              <a:t> </a:t>
            </a:r>
            <a:r>
              <a:rPr lang="en-US" sz="1400" dirty="0" err="1"/>
              <a:t>folosit</a:t>
            </a:r>
            <a:r>
              <a:rPr lang="ro-RO" sz="1400" dirty="0"/>
              <a:t>ă pentru studiu a fost mixtă (abordare calitativă și cantitativă).</a:t>
            </a:r>
            <a:endParaRPr lang="en-US" sz="1400" dirty="0"/>
          </a:p>
          <a:p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400" b="1" dirty="0" err="1"/>
              <a:t>Desk</a:t>
            </a:r>
            <a:r>
              <a:rPr lang="ro-RO" sz="1400" b="1" dirty="0"/>
              <a:t> </a:t>
            </a:r>
            <a:r>
              <a:rPr lang="ro-RO" sz="1400" b="1" dirty="0" err="1"/>
              <a:t>Research</a:t>
            </a:r>
            <a:r>
              <a:rPr lang="en-US" sz="1400" b="1" dirty="0"/>
              <a:t>: </a:t>
            </a:r>
            <a:r>
              <a:rPr lang="ro-RO" sz="1400" dirty="0"/>
              <a:t>analiza cadrului legislativ și </a:t>
            </a:r>
            <a:r>
              <a:rPr lang="en-US" sz="1400" dirty="0" err="1"/>
              <a:t>analiza</a:t>
            </a:r>
            <a:r>
              <a:rPr lang="en-US" sz="1400" dirty="0"/>
              <a:t> </a:t>
            </a:r>
            <a:r>
              <a:rPr lang="en-US" sz="1400" dirty="0" err="1"/>
              <a:t>secundar</a:t>
            </a:r>
            <a:r>
              <a:rPr lang="ro-RO" sz="1400" dirty="0"/>
              <a:t>ă a datelor</a:t>
            </a:r>
            <a:endParaRPr lang="en-US" sz="1400" dirty="0"/>
          </a:p>
          <a:p>
            <a:endParaRPr lang="ro-RO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400" b="1" dirty="0"/>
              <a:t>Studiul calitativ</a:t>
            </a:r>
            <a:r>
              <a:rPr lang="en-US" sz="1400" b="1" dirty="0"/>
              <a:t> : </a:t>
            </a:r>
            <a:r>
              <a:rPr lang="en-US" sz="1400" dirty="0"/>
              <a:t>16 </a:t>
            </a:r>
            <a:r>
              <a:rPr lang="en-US" sz="1400" dirty="0" err="1"/>
              <a:t>interviuri</a:t>
            </a:r>
            <a:r>
              <a:rPr lang="en-US" sz="1400" dirty="0"/>
              <a:t> </a:t>
            </a:r>
            <a:r>
              <a:rPr lang="en-US" sz="1400" dirty="0" err="1"/>
              <a:t>realizate</a:t>
            </a:r>
            <a:r>
              <a:rPr lang="en-US" sz="1400" dirty="0"/>
              <a:t> fa</a:t>
            </a:r>
            <a:r>
              <a:rPr lang="ro-RO" sz="1400" dirty="0" err="1"/>
              <a:t>ță</a:t>
            </a:r>
            <a:r>
              <a:rPr lang="ro-RO" sz="1400" dirty="0"/>
              <a:t> în față și telefonic</a:t>
            </a:r>
          </a:p>
          <a:p>
            <a:endParaRPr lang="ro-RO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400" b="1" dirty="0"/>
              <a:t>Studiul cantitativ: </a:t>
            </a:r>
            <a:r>
              <a:rPr lang="ro-RO" sz="1400" dirty="0"/>
              <a:t>177 de chestionare</a:t>
            </a:r>
            <a:r>
              <a:rPr lang="en-US" sz="1400" dirty="0"/>
              <a:t> </a:t>
            </a:r>
            <a:r>
              <a:rPr lang="ro-RO" sz="1400" dirty="0"/>
              <a:t>cu specialiștii în educație timpurie: reprezentanți ai ONG-urilor, partenerilor sociali, autorităților și instituțiilor publice implicate în dezvoltarea educației timpurii în România.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400" b="1" dirty="0"/>
              <a:t>Studiul calitativ</a:t>
            </a:r>
            <a:r>
              <a:rPr lang="en-US" sz="1400" b="1" dirty="0"/>
              <a:t>: </a:t>
            </a:r>
            <a:r>
              <a:rPr lang="en-US" sz="1400" dirty="0"/>
              <a:t>5 </a:t>
            </a:r>
            <a:r>
              <a:rPr lang="en-US" sz="1400" dirty="0" err="1"/>
              <a:t>studii</a:t>
            </a:r>
            <a:r>
              <a:rPr lang="en-US" sz="1400" dirty="0"/>
              <a:t> de </a:t>
            </a:r>
            <a:r>
              <a:rPr lang="en-US" sz="1400" dirty="0" err="1"/>
              <a:t>caz</a:t>
            </a:r>
            <a:r>
              <a:rPr lang="en-US" sz="1400" dirty="0"/>
              <a:t> (</a:t>
            </a:r>
            <a:r>
              <a:rPr lang="en-US" sz="1400" dirty="0" err="1"/>
              <a:t>Spania</a:t>
            </a:r>
            <a:r>
              <a:rPr lang="en-US" sz="1400" dirty="0"/>
              <a:t>, Italia, Fran</a:t>
            </a:r>
            <a:r>
              <a:rPr lang="ro-RO" sz="1400" dirty="0"/>
              <a:t>ța, Slovenia și Finlanda)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 err="1"/>
              <a:t>Perioada</a:t>
            </a:r>
            <a:r>
              <a:rPr lang="en-US" sz="1400" b="1" dirty="0"/>
              <a:t> de </a:t>
            </a:r>
            <a:r>
              <a:rPr lang="en-US" sz="1400" b="1" dirty="0" err="1"/>
              <a:t>colectare</a:t>
            </a:r>
            <a:r>
              <a:rPr lang="en-US" sz="1400" b="1" dirty="0"/>
              <a:t> a </a:t>
            </a:r>
            <a:r>
              <a:rPr lang="en-US" sz="1400" b="1" dirty="0" err="1"/>
              <a:t>datelor</a:t>
            </a:r>
            <a:r>
              <a:rPr lang="en-US" sz="1400" b="1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err="1"/>
              <a:t>Studiu</a:t>
            </a:r>
            <a:r>
              <a:rPr lang="en-US" sz="1400" b="1" dirty="0"/>
              <a:t> </a:t>
            </a:r>
            <a:r>
              <a:rPr lang="en-US" sz="1400" b="1" dirty="0" err="1"/>
              <a:t>cantitativ</a:t>
            </a:r>
            <a:r>
              <a:rPr lang="en-US" sz="1400" b="1" dirty="0"/>
              <a:t>: </a:t>
            </a:r>
            <a:r>
              <a:rPr lang="en-US" sz="1400" dirty="0"/>
              <a:t>11.12.2018 –19.12.2018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err="1"/>
              <a:t>Studiu</a:t>
            </a:r>
            <a:r>
              <a:rPr lang="en-US" sz="1400" b="1" dirty="0"/>
              <a:t> </a:t>
            </a:r>
            <a:r>
              <a:rPr lang="en-US" sz="1400" b="1" dirty="0" err="1"/>
              <a:t>calitativ</a:t>
            </a:r>
            <a:r>
              <a:rPr lang="en-US" sz="1400" b="1" dirty="0"/>
              <a:t>: </a:t>
            </a:r>
            <a:r>
              <a:rPr lang="ro-RO" sz="1400" dirty="0"/>
              <a:t>8.01.2019 –22.01.2019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o-RO" sz="1400" b="1" dirty="0"/>
              <a:t>Studiu calitativ – studii de caz</a:t>
            </a:r>
            <a:r>
              <a:rPr lang="en-US" sz="1400" b="1" dirty="0"/>
              <a:t>: </a:t>
            </a:r>
            <a:r>
              <a:rPr lang="en-US" sz="1400" dirty="0"/>
              <a:t>11.02.2019 – 28.02.2019</a:t>
            </a:r>
          </a:p>
        </p:txBody>
      </p:sp>
    </p:spTree>
    <p:extLst>
      <p:ext uri="{BB962C8B-B14F-4D97-AF65-F5344CB8AC3E}">
        <p14:creationId xmlns:p14="http://schemas.microsoft.com/office/powerpoint/2010/main" val="169815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F374A1A1-F558-43A7-B4BC-483640163A75}"/>
              </a:ext>
            </a:extLst>
          </p:cNvPr>
          <p:cNvSpPr/>
          <p:nvPr/>
        </p:nvSpPr>
        <p:spPr>
          <a:xfrm>
            <a:off x="323528" y="2420888"/>
            <a:ext cx="360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 err="1">
                <a:latin typeface="Trebuchet MS" panose="020B0603020202020204" pitchFamily="34" charset="0"/>
              </a:rPr>
              <a:t>Tipul</a:t>
            </a:r>
            <a:r>
              <a:rPr lang="en-US" sz="1400" b="1" i="1" dirty="0">
                <a:latin typeface="Trebuchet MS" panose="020B0603020202020204" pitchFamily="34" charset="0"/>
              </a:rPr>
              <a:t> </a:t>
            </a:r>
            <a:r>
              <a:rPr lang="en-US" sz="1400" b="1" i="1" dirty="0" err="1">
                <a:latin typeface="Trebuchet MS" panose="020B0603020202020204" pitchFamily="34" charset="0"/>
              </a:rPr>
              <a:t>institu</a:t>
            </a:r>
            <a:r>
              <a:rPr lang="ro-RO" sz="1400" b="1" i="1" dirty="0" err="1">
                <a:latin typeface="Trebuchet MS" panose="020B0603020202020204" pitchFamily="34" charset="0"/>
              </a:rPr>
              <a:t>ției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Diagramă 4">
            <a:extLst>
              <a:ext uri="{FF2B5EF4-FFF2-40B4-BE49-F238E27FC236}">
                <a16:creationId xmlns:a16="http://schemas.microsoft.com/office/drawing/2014/main" id="{B8583E92-67D7-4CFE-BDDB-D33879F102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048836"/>
              </p:ext>
            </p:extLst>
          </p:nvPr>
        </p:nvGraphicFramePr>
        <p:xfrm>
          <a:off x="-619472" y="2574777"/>
          <a:ext cx="5486400" cy="3329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ă 5">
            <a:extLst>
              <a:ext uri="{FF2B5EF4-FFF2-40B4-BE49-F238E27FC236}">
                <a16:creationId xmlns:a16="http://schemas.microsoft.com/office/drawing/2014/main" id="{6CB81456-68D1-4AB9-AE98-FA0629F7A2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9758219"/>
              </p:ext>
            </p:extLst>
          </p:nvPr>
        </p:nvGraphicFramePr>
        <p:xfrm>
          <a:off x="4866928" y="2267194"/>
          <a:ext cx="4295523" cy="3329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reptunghi 6">
            <a:extLst>
              <a:ext uri="{FF2B5EF4-FFF2-40B4-BE49-F238E27FC236}">
                <a16:creationId xmlns:a16="http://schemas.microsoft.com/office/drawing/2014/main" id="{9D74A7DF-06A0-4E8E-ACB9-6738734037BD}"/>
              </a:ext>
            </a:extLst>
          </p:cNvPr>
          <p:cNvSpPr/>
          <p:nvPr/>
        </p:nvSpPr>
        <p:spPr>
          <a:xfrm>
            <a:off x="5203110" y="1916832"/>
            <a:ext cx="360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i="1" dirty="0">
                <a:latin typeface="Trebuchet MS" panose="020B0603020202020204" pitchFamily="34" charset="0"/>
              </a:rPr>
              <a:t>Regiunea de dezvoltare</a:t>
            </a:r>
            <a:endParaRPr lang="en-US" sz="1400" b="1" i="1" dirty="0">
              <a:latin typeface="Trebuchet MS" panose="020B0603020202020204" pitchFamily="34" charset="0"/>
            </a:endParaRPr>
          </a:p>
        </p:txBody>
      </p:sp>
      <p:sp>
        <p:nvSpPr>
          <p:cNvPr id="8" name="Dreptunghi 7">
            <a:extLst>
              <a:ext uri="{FF2B5EF4-FFF2-40B4-BE49-F238E27FC236}">
                <a16:creationId xmlns:a16="http://schemas.microsoft.com/office/drawing/2014/main" id="{739A0E93-9C61-4099-949D-AABC18E01030}"/>
              </a:ext>
            </a:extLst>
          </p:cNvPr>
          <p:cNvSpPr/>
          <p:nvPr/>
        </p:nvSpPr>
        <p:spPr>
          <a:xfrm>
            <a:off x="395536" y="177281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</a:t>
            </a:r>
            <a:r>
              <a:rPr lang="ro-RO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șantion</a:t>
            </a:r>
            <a:endParaRPr lang="en-US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2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17232"/>
            <a:ext cx="3600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100" b="1" i="1">
                <a:latin typeface="Trebuchet MS" panose="020B0603020202020204" pitchFamily="34" charset="0"/>
              </a:rPr>
              <a:t>D1. </a:t>
            </a:r>
            <a:r>
              <a:rPr lang="ro-RO" sz="1100" i="1">
                <a:latin typeface="Trebuchet MS" panose="020B0603020202020204" pitchFamily="34" charset="0"/>
              </a:rPr>
              <a:t>Genul dumneavoastră este?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2340092"/>
            <a:ext cx="360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i="1" dirty="0">
                <a:latin typeface="Trebuchet MS" panose="020B0603020202020204" pitchFamily="34" charset="0"/>
              </a:rPr>
              <a:t>Genul respondentului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6132EC81-DD57-4152-81C3-CE7E316C41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2755982"/>
              </p:ext>
            </p:extLst>
          </p:nvPr>
        </p:nvGraphicFramePr>
        <p:xfrm>
          <a:off x="-619472" y="249398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Dreptunghi 11">
            <a:extLst>
              <a:ext uri="{FF2B5EF4-FFF2-40B4-BE49-F238E27FC236}">
                <a16:creationId xmlns:a16="http://schemas.microsoft.com/office/drawing/2014/main" id="{00A834D2-4214-48BF-A3AA-A77647B6ED3D}"/>
              </a:ext>
            </a:extLst>
          </p:cNvPr>
          <p:cNvSpPr/>
          <p:nvPr/>
        </p:nvSpPr>
        <p:spPr>
          <a:xfrm>
            <a:off x="4967348" y="2788466"/>
            <a:ext cx="35982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i="1" dirty="0">
                <a:latin typeface="Trebuchet MS" panose="020B0603020202020204" pitchFamily="34" charset="0"/>
              </a:rPr>
              <a:t>Vârsta medie a respondenților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sp>
        <p:nvSpPr>
          <p:cNvPr id="13" name="Casetă text 2">
            <a:extLst>
              <a:ext uri="{FF2B5EF4-FFF2-40B4-BE49-F238E27FC236}">
                <a16:creationId xmlns:a16="http://schemas.microsoft.com/office/drawing/2014/main" id="{141BBB76-591B-4F0D-9D06-10356FD3D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7046" y="3194648"/>
            <a:ext cx="2958833" cy="707886"/>
          </a:xfrm>
          <a:prstGeom prst="rect">
            <a:avLst/>
          </a:prstGeom>
          <a:solidFill>
            <a:srgbClr val="FCD11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o-RO" sz="4000" dirty="0">
                <a:latin typeface="Trebuchet MS" panose="020B0603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43 de ani</a:t>
            </a:r>
            <a:endParaRPr lang="en-US" sz="4000" dirty="0">
              <a:effectLst/>
              <a:latin typeface="Arial" panose="020B06040202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4" name="Dreptunghi 13">
            <a:extLst>
              <a:ext uri="{FF2B5EF4-FFF2-40B4-BE49-F238E27FC236}">
                <a16:creationId xmlns:a16="http://schemas.microsoft.com/office/drawing/2014/main" id="{37F60284-722E-4CBE-841D-E1BD6DCCD912}"/>
              </a:ext>
            </a:extLst>
          </p:cNvPr>
          <p:cNvSpPr/>
          <p:nvPr/>
        </p:nvSpPr>
        <p:spPr>
          <a:xfrm>
            <a:off x="5287046" y="4094181"/>
            <a:ext cx="3600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100" b="1" i="1" dirty="0">
                <a:latin typeface="Trebuchet MS" panose="020B0603020202020204" pitchFamily="34" charset="0"/>
              </a:rPr>
              <a:t>D2. </a:t>
            </a:r>
            <a:r>
              <a:rPr lang="ro-RO" sz="1100" i="1" dirty="0">
                <a:latin typeface="Trebuchet MS" panose="020B0603020202020204" pitchFamily="34" charset="0"/>
              </a:rPr>
              <a:t>Vârsta dumneavoastră în ani împliniți?</a:t>
            </a:r>
            <a:endParaRPr lang="en-US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27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191683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B. </a:t>
            </a: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Sondaj sociologic</a:t>
            </a:r>
            <a:endParaRPr lang="en-US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ă 4">
            <a:extLst>
              <a:ext uri="{FF2B5EF4-FFF2-40B4-BE49-F238E27FC236}">
                <a16:creationId xmlns:a16="http://schemas.microsoft.com/office/drawing/2014/main" id="{D75FDFFB-1422-47D9-B79A-291DA3DE5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9036458"/>
              </p:ext>
            </p:extLst>
          </p:nvPr>
        </p:nvGraphicFramePr>
        <p:xfrm>
          <a:off x="2255520" y="2748319"/>
          <a:ext cx="4632960" cy="2720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5017E10-27A4-4D12-9C5B-CB720A505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4140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o-RO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</a:br>
            <a:r>
              <a:rPr kumimoji="0" lang="ro-RO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Figura 1. Percepții asupra direcției sistemului educațional din România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9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Intro:</a:t>
            </a:r>
            <a:r>
              <a:rPr kumimoji="0" lang="ro-RO" altLang="en-US" sz="9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Care considerați că este direcția în care se îndreaptă sistemul educațional din România?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9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Sursa datelor:</a:t>
            </a:r>
            <a:r>
              <a:rPr kumimoji="0" lang="ro-RO" altLang="en-US" sz="9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Studiu realizat de Cult Market Research la comanda ACEDO</a:t>
            </a:r>
            <a:endParaRPr kumimoji="0" lang="ro-RO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17232"/>
            <a:ext cx="36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 err="1">
                <a:latin typeface="Trebuchet MS" panose="020B0603020202020204" pitchFamily="34" charset="0"/>
              </a:rPr>
              <a:t>Intro</a:t>
            </a:r>
            <a:r>
              <a:rPr lang="ro-RO" sz="1100" b="1" i="1" dirty="0">
                <a:latin typeface="Trebuchet MS" panose="020B0603020202020204" pitchFamily="34" charset="0"/>
              </a:rPr>
              <a:t>:</a:t>
            </a:r>
            <a:r>
              <a:rPr lang="ro-RO" sz="1100" i="1" dirty="0">
                <a:latin typeface="Trebuchet MS" panose="020B0603020202020204" pitchFamily="34" charset="0"/>
              </a:rPr>
              <a:t> Care considerați că este direcția în care se îndreaptă sistemul educațional din România</a:t>
            </a:r>
            <a:r>
              <a:rPr lang="en-US" sz="1100" i="1" dirty="0">
                <a:latin typeface="Trebuchet MS" panose="020B0603020202020204" pitchFamily="34" charset="0"/>
              </a:rPr>
              <a:t>?</a:t>
            </a:r>
            <a:endParaRPr lang="en-US" sz="105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1583668" y="2363353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i="1" dirty="0">
                <a:latin typeface="Trebuchet MS" panose="020B0603020202020204" pitchFamily="34" charset="0"/>
              </a:rPr>
              <a:t>Percepții asupra direcției sistemului educațional din România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5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4746135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100" b="1" i="1" dirty="0">
                <a:latin typeface="Trebuchet MS" panose="020B0603020202020204" pitchFamily="34" charset="0"/>
              </a:rPr>
              <a:t>Q1. </a:t>
            </a:r>
            <a:r>
              <a:rPr lang="ro-RO" sz="1100" i="1" dirty="0">
                <a:latin typeface="Trebuchet MS" panose="020B0603020202020204" pitchFamily="34" charset="0"/>
              </a:rPr>
              <a:t>Cum ați evalua, în general, situația educației timpurii din România? (Vă rugăm să oferiți o notă de la 1 la 10 unde 1 înseamnă „Foarte proastă”, iar 10 înseamnă „Foarte bună”)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2636912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b="1" i="1" dirty="0">
                <a:latin typeface="Trebuchet MS" panose="020B0603020202020204" pitchFamily="34" charset="0"/>
              </a:rPr>
              <a:t>Evaluarea situației educației timpurii în România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sp>
        <p:nvSpPr>
          <p:cNvPr id="10" name="Casetă text 2">
            <a:extLst>
              <a:ext uri="{FF2B5EF4-FFF2-40B4-BE49-F238E27FC236}">
                <a16:creationId xmlns:a16="http://schemas.microsoft.com/office/drawing/2014/main" id="{3B2455EE-11D2-4692-96D4-EDEC5A866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554" y="3383747"/>
            <a:ext cx="2952348" cy="923330"/>
          </a:xfrm>
          <a:prstGeom prst="rect">
            <a:avLst/>
          </a:prstGeom>
          <a:solidFill>
            <a:srgbClr val="FCD11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ro-RO" sz="5400"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6,67</a:t>
            </a:r>
            <a:endParaRPr lang="en-US" sz="5400" dirty="0">
              <a:effectLst/>
              <a:latin typeface="Arial" panose="020B06040202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" name="Dreptunghi 7">
            <a:extLst>
              <a:ext uri="{FF2B5EF4-FFF2-40B4-BE49-F238E27FC236}">
                <a16:creationId xmlns:a16="http://schemas.microsoft.com/office/drawing/2014/main" id="{2E5F17FE-CEAA-4A58-9482-6ECD9327A928}"/>
              </a:ext>
            </a:extLst>
          </p:cNvPr>
          <p:cNvSpPr/>
          <p:nvPr/>
        </p:nvSpPr>
        <p:spPr>
          <a:xfrm>
            <a:off x="4427984" y="3268141"/>
            <a:ext cx="4392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„Înainte în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creşe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era un număr destul de mic de copii pe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educaţia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timpurie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nu se făceau foarte multe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activităţi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presupunea mai mult supravegherea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îngrijirea lor. Acum se încearcă cât de cât să-i implice în diferite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activităţi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cu anumite reguli, anumite sarcini pe care trebuie să le rezolve.” (S-V Oltenia)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42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17232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Q2. </a:t>
            </a:r>
            <a:r>
              <a:rPr lang="ro-RO" sz="1100" i="1" dirty="0">
                <a:latin typeface="Trebuchet MS" panose="020B0603020202020204" pitchFamily="34" charset="0"/>
              </a:rPr>
              <a:t>Cunoașteți măsuri aplicate de autorități și instituții publice (în domenii precum: educație, incluziune socială, sănătate, etc.) care acoperă segmentul educației timpurii 0-3 ani?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98884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Gradul de cunoaștere a măsurilor aplicate pentru educația timpurie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01BA40FE-59C3-4375-94DB-B7268D43E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5165952"/>
              </p:ext>
            </p:extLst>
          </p:nvPr>
        </p:nvGraphicFramePr>
        <p:xfrm>
          <a:off x="-576572" y="2266536"/>
          <a:ext cx="5400600" cy="3117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reptunghi 7">
            <a:extLst>
              <a:ext uri="{FF2B5EF4-FFF2-40B4-BE49-F238E27FC236}">
                <a16:creationId xmlns:a16="http://schemas.microsoft.com/office/drawing/2014/main" id="{C2D7A92A-86A6-4A0A-B35C-669CDB82AAF2}"/>
              </a:ext>
            </a:extLst>
          </p:cNvPr>
          <p:cNvSpPr/>
          <p:nvPr/>
        </p:nvSpPr>
        <p:spPr>
          <a:xfrm>
            <a:off x="4427984" y="3284984"/>
            <a:ext cx="43204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„Principiile din Legea Învățământului sunt corecte și funcționale, dar nu se aplică. (...) Pentru educația timpurie nu legislația este problema, ci modul de implementare. Legislația e corectă, nu este implementată, probabil din cauza părinților.” (Centru)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72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1629</Words>
  <Application>Microsoft Office PowerPoint</Application>
  <PresentationFormat>Expunere pe ecran (4:3)</PresentationFormat>
  <Paragraphs>127</Paragraphs>
  <Slides>23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Alexandra Vijeu</cp:lastModifiedBy>
  <cp:revision>403</cp:revision>
  <dcterms:created xsi:type="dcterms:W3CDTF">2018-10-29T12:45:09Z</dcterms:created>
  <dcterms:modified xsi:type="dcterms:W3CDTF">2019-02-26T16:27:18Z</dcterms:modified>
</cp:coreProperties>
</file>